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Override5.xml" ContentType="application/vnd.openxmlformats-officedocument.themeOverrid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7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8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9" r:id="rId4"/>
    <p:sldMasterId id="2147483799" r:id="rId5"/>
    <p:sldMasterId id="2147483811" r:id="rId6"/>
    <p:sldMasterId id="2147483835" r:id="rId7"/>
    <p:sldMasterId id="2147483859" r:id="rId8"/>
    <p:sldMasterId id="2147483895" r:id="rId9"/>
    <p:sldMasterId id="2147483913" r:id="rId10"/>
    <p:sldMasterId id="2147483926" r:id="rId11"/>
    <p:sldMasterId id="2147483952" r:id="rId12"/>
    <p:sldMasterId id="2147483965" r:id="rId13"/>
    <p:sldMasterId id="2147483978" r:id="rId14"/>
    <p:sldMasterId id="2147483991" r:id="rId15"/>
    <p:sldMasterId id="2147484003" r:id="rId16"/>
    <p:sldMasterId id="2147484006" r:id="rId17"/>
    <p:sldMasterId id="2147484018" r:id="rId18"/>
    <p:sldMasterId id="2147484030" r:id="rId19"/>
    <p:sldMasterId id="2147484079" r:id="rId20"/>
  </p:sldMasterIdLst>
  <p:notesMasterIdLst>
    <p:notesMasterId r:id="rId74"/>
  </p:notesMasterIdLst>
  <p:sldIdLst>
    <p:sldId id="420" r:id="rId21"/>
    <p:sldId id="434" r:id="rId22"/>
    <p:sldId id="509" r:id="rId23"/>
    <p:sldId id="427" r:id="rId24"/>
    <p:sldId id="425" r:id="rId25"/>
    <p:sldId id="440" r:id="rId26"/>
    <p:sldId id="418" r:id="rId27"/>
    <p:sldId id="419" r:id="rId28"/>
    <p:sldId id="441" r:id="rId29"/>
    <p:sldId id="426" r:id="rId30"/>
    <p:sldId id="454" r:id="rId31"/>
    <p:sldId id="442" r:id="rId32"/>
    <p:sldId id="455" r:id="rId33"/>
    <p:sldId id="439" r:id="rId34"/>
    <p:sldId id="456" r:id="rId35"/>
    <p:sldId id="309" r:id="rId36"/>
    <p:sldId id="465" r:id="rId37"/>
    <p:sldId id="466" r:id="rId38"/>
    <p:sldId id="478" r:id="rId39"/>
    <p:sldId id="477" r:id="rId40"/>
    <p:sldId id="472" r:id="rId41"/>
    <p:sldId id="468" r:id="rId42"/>
    <p:sldId id="474" r:id="rId43"/>
    <p:sldId id="505" r:id="rId44"/>
    <p:sldId id="511" r:id="rId45"/>
    <p:sldId id="510" r:id="rId46"/>
    <p:sldId id="513" r:id="rId47"/>
    <p:sldId id="475" r:id="rId48"/>
    <p:sldId id="476" r:id="rId49"/>
    <p:sldId id="479" r:id="rId50"/>
    <p:sldId id="480" r:id="rId51"/>
    <p:sldId id="482" r:id="rId52"/>
    <p:sldId id="459" r:id="rId53"/>
    <p:sldId id="460" r:id="rId54"/>
    <p:sldId id="481" r:id="rId55"/>
    <p:sldId id="462" r:id="rId56"/>
    <p:sldId id="463" r:id="rId57"/>
    <p:sldId id="464" r:id="rId58"/>
    <p:sldId id="473" r:id="rId59"/>
    <p:sldId id="496" r:id="rId60"/>
    <p:sldId id="497" r:id="rId61"/>
    <p:sldId id="508" r:id="rId62"/>
    <p:sldId id="498" r:id="rId63"/>
    <p:sldId id="499" r:id="rId64"/>
    <p:sldId id="488" r:id="rId65"/>
    <p:sldId id="500" r:id="rId66"/>
    <p:sldId id="493" r:id="rId67"/>
    <p:sldId id="489" r:id="rId68"/>
    <p:sldId id="490" r:id="rId69"/>
    <p:sldId id="491" r:id="rId70"/>
    <p:sldId id="486" r:id="rId71"/>
    <p:sldId id="506" r:id="rId72"/>
    <p:sldId id="49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1BB"/>
    <a:srgbClr val="1E2D53"/>
    <a:srgbClr val="C01B00"/>
    <a:srgbClr val="C10534"/>
    <a:srgbClr val="BF5159"/>
    <a:srgbClr val="90353B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5"/>
    <p:restoredTop sz="89392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0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</a:pPr>
            <a:endParaRPr lang="en-US" sz="1100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1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4"/>
            <a:ext cx="548878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487523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2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46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7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3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3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01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sngStrike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48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145" y="8686132"/>
            <a:ext cx="2971855" cy="4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38C8DA-C73F-4E10-9B4D-7F8D12AE8F96}" type="slidenum">
              <a:rPr lang="en-US" sz="1000">
                <a:solidFill>
                  <a:prstClr val="black"/>
                </a:solidFill>
                <a:latin typeface="Chalkboard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000">
              <a:solidFill>
                <a:prstClr val="black"/>
              </a:solidFill>
              <a:latin typeface="Chalkboard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5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2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73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7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24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670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92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3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156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932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95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795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80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47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083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759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238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177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546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" y="1143191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8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426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129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53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9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53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37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33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70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5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2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52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06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0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04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201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99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21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4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31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333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416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88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922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90EC-0C06-445F-9067-083CDD942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59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0A6E-8A8B-426B-919B-77A08BA7A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346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BC54D-5C44-4D89-9292-F294703E63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599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C2CD-D80B-41AD-87C2-68CB24A46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44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650E-6D77-47DB-8955-0A2838AAE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5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73C-F082-4F3D-9000-35D7419AE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91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8753-35E8-4923-9D0E-FAF48CD59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763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5AE9-1F16-404B-89F8-2774E2C25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1671-2923-4BBB-9BBA-7F0F0919A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595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FDA9-79AE-4825-8438-B39D212E9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83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EE9A-4E11-4C5A-8F86-64CB75BAC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3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16927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5796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275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336-69AE-4FB2-95C7-B4B4230F77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8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E606-B158-4E5D-8B03-56B846E195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11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6964-4DEA-4404-A57A-71AC4EE668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02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5C48-F45C-41D1-899B-B7D3BBC5F4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481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FA52D-BF6B-421E-8388-F4C8EF1B72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94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A4-BCEA-47D3-B95D-9BCA9CF2F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8941-7660-49DA-AA53-63CD94F5D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1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EAF37-BF44-48E2-9976-B3820A7BAA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139B-6320-4409-8F9A-E771253541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2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6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BC17-B0C3-4437-AAF7-99DD0702AE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0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BC26-37E8-4A94-86DD-C3E665E0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44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BA61-E402-49AB-9288-697994C6D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682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D16C-EE03-4503-B9F1-A8EDCB67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23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F00E-ED89-40ED-A297-E63BB70AB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793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1278-54F0-4D07-B812-34FCE7221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251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29A4-BCEA-47D3-B95D-9BCA9CF2F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7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0A4F-4FF4-4878-BEA9-4AD2D5BD4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043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40E5-5AD0-4149-9418-3156578F6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633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4049-A768-4EF0-A1C6-F0C63EC73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11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7BAE-5B13-4DBF-80AC-4F9372CAD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0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88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7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3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02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321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24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32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878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338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98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822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19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68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915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4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81" y="114319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59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3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4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3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02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5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5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5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6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" y="1143191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81" y="114319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1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77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1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74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5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8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8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70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0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3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3D5D-1824-477A-884E-662D151055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DE3-0EB4-4E6B-A1EB-7D52780485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0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3" y="114329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74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2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3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1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14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887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3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88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2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4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1074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9732-E3F0-9743-9BD4-280A31843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5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597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98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</p:txBody>
      </p:sp>
      <p:sp>
        <p:nvSpPr>
          <p:cNvPr id="122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62C74-6B8B-499D-A141-861116B00352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63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CC261-7C08-4F5C-BF08-367FC3782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ED1F89-CCC7-418D-8B04-B4439CAA9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4400" y="1295400"/>
            <a:ext cx="1036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Symbol" pitchFamily="18" charset="2"/>
              <a:ea typeface="MS PGothic" pitchFamily="34" charset="-128"/>
            </a:endParaRP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charset="2"/>
                <a:ea typeface="ＭＳ Ｐゴシック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DA62D-57FA-4F02-9816-D87E2A2910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B999-A2A7-4295-BD53-2FDCC1042D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FED3-F524-49A2-AE16-216F03FD7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24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1B66C1-CB53-4AA3-A609-B4FACBF2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3D5D-1824-477A-884E-662D15105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4DE3-0EB4-4E6B-A1EB-7D5278048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096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673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utoShape 166"/>
          <p:cNvSpPr>
            <a:spLocks noChangeAspect="1" noChangeArrowheads="1" noTextEdit="1"/>
          </p:cNvSpPr>
          <p:nvPr/>
        </p:nvSpPr>
        <p:spPr bwMode="auto">
          <a:xfrm>
            <a:off x="1524051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168"/>
          <p:cNvSpPr>
            <a:spLocks noChangeArrowheads="1"/>
          </p:cNvSpPr>
          <p:nvPr/>
        </p:nvSpPr>
        <p:spPr bwMode="auto">
          <a:xfrm>
            <a:off x="1519288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Rectangle 169"/>
          <p:cNvSpPr>
            <a:spLocks noChangeArrowheads="1"/>
          </p:cNvSpPr>
          <p:nvPr/>
        </p:nvSpPr>
        <p:spPr bwMode="auto">
          <a:xfrm>
            <a:off x="1524081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ectangle 170"/>
          <p:cNvSpPr>
            <a:spLocks noChangeArrowheads="1"/>
          </p:cNvSpPr>
          <p:nvPr/>
        </p:nvSpPr>
        <p:spPr bwMode="auto">
          <a:xfrm>
            <a:off x="2394033" y="712907"/>
            <a:ext cx="8069263" cy="538162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Line 171"/>
          <p:cNvSpPr>
            <a:spLocks noChangeShapeType="1"/>
          </p:cNvSpPr>
          <p:nvPr/>
        </p:nvSpPr>
        <p:spPr bwMode="auto">
          <a:xfrm>
            <a:off x="2394033" y="594518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Line 172"/>
          <p:cNvSpPr>
            <a:spLocks noChangeShapeType="1"/>
          </p:cNvSpPr>
          <p:nvPr/>
        </p:nvSpPr>
        <p:spPr bwMode="auto">
          <a:xfrm>
            <a:off x="2394033" y="49704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Line 173"/>
          <p:cNvSpPr>
            <a:spLocks noChangeShapeType="1"/>
          </p:cNvSpPr>
          <p:nvPr/>
        </p:nvSpPr>
        <p:spPr bwMode="auto">
          <a:xfrm>
            <a:off x="2394033" y="398938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Line 174"/>
          <p:cNvSpPr>
            <a:spLocks noChangeShapeType="1"/>
          </p:cNvSpPr>
          <p:nvPr/>
        </p:nvSpPr>
        <p:spPr bwMode="auto">
          <a:xfrm>
            <a:off x="2394033" y="30130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Line 175"/>
          <p:cNvSpPr>
            <a:spLocks noChangeShapeType="1"/>
          </p:cNvSpPr>
          <p:nvPr/>
        </p:nvSpPr>
        <p:spPr bwMode="auto">
          <a:xfrm>
            <a:off x="2394033" y="203200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Line 176"/>
          <p:cNvSpPr>
            <a:spLocks noChangeShapeType="1"/>
          </p:cNvSpPr>
          <p:nvPr/>
        </p:nvSpPr>
        <p:spPr bwMode="auto">
          <a:xfrm>
            <a:off x="2394033" y="10509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Rectangle 177"/>
          <p:cNvSpPr>
            <a:spLocks noChangeArrowheads="1"/>
          </p:cNvSpPr>
          <p:nvPr/>
        </p:nvSpPr>
        <p:spPr bwMode="auto">
          <a:xfrm>
            <a:off x="2543176" y="857250"/>
            <a:ext cx="238125" cy="5087938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Rectangle 178"/>
          <p:cNvSpPr>
            <a:spLocks noChangeArrowheads="1"/>
          </p:cNvSpPr>
          <p:nvPr/>
        </p:nvSpPr>
        <p:spPr bwMode="auto">
          <a:xfrm>
            <a:off x="3341689" y="1838329"/>
            <a:ext cx="244475" cy="4106863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Rectangle 179"/>
          <p:cNvSpPr>
            <a:spLocks noChangeArrowheads="1"/>
          </p:cNvSpPr>
          <p:nvPr/>
        </p:nvSpPr>
        <p:spPr bwMode="auto">
          <a:xfrm>
            <a:off x="4144964" y="2425700"/>
            <a:ext cx="238125" cy="3519488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Rectangle 180"/>
          <p:cNvSpPr>
            <a:spLocks noChangeArrowheads="1"/>
          </p:cNvSpPr>
          <p:nvPr/>
        </p:nvSpPr>
        <p:spPr bwMode="auto">
          <a:xfrm>
            <a:off x="4943475" y="4187943"/>
            <a:ext cx="242888" cy="1757363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Rectangle 181"/>
          <p:cNvSpPr>
            <a:spLocks noChangeArrowheads="1"/>
          </p:cNvSpPr>
          <p:nvPr/>
        </p:nvSpPr>
        <p:spPr bwMode="auto">
          <a:xfrm>
            <a:off x="5746753" y="5557838"/>
            <a:ext cx="244475" cy="387350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182"/>
          <p:cNvSpPr>
            <a:spLocks noChangeArrowheads="1"/>
          </p:cNvSpPr>
          <p:nvPr/>
        </p:nvSpPr>
        <p:spPr bwMode="auto">
          <a:xfrm>
            <a:off x="6550028" y="5164138"/>
            <a:ext cx="238125" cy="781050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7" name="Rectangle 183"/>
          <p:cNvSpPr>
            <a:spLocks noChangeArrowheads="1"/>
          </p:cNvSpPr>
          <p:nvPr/>
        </p:nvSpPr>
        <p:spPr bwMode="auto">
          <a:xfrm>
            <a:off x="7348541" y="4970654"/>
            <a:ext cx="244475" cy="974725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8" name="Rectangle 184"/>
          <p:cNvSpPr>
            <a:spLocks noChangeArrowheads="1"/>
          </p:cNvSpPr>
          <p:nvPr/>
        </p:nvSpPr>
        <p:spPr bwMode="auto">
          <a:xfrm>
            <a:off x="8151816" y="4576954"/>
            <a:ext cx="238125" cy="1368425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9" name="Rectangle 185"/>
          <p:cNvSpPr>
            <a:spLocks noChangeArrowheads="1"/>
          </p:cNvSpPr>
          <p:nvPr/>
        </p:nvSpPr>
        <p:spPr bwMode="auto">
          <a:xfrm>
            <a:off x="8955092" y="5164138"/>
            <a:ext cx="238125" cy="781050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0" name="Rectangle 186"/>
          <p:cNvSpPr>
            <a:spLocks noChangeArrowheads="1"/>
          </p:cNvSpPr>
          <p:nvPr/>
        </p:nvSpPr>
        <p:spPr bwMode="auto">
          <a:xfrm>
            <a:off x="9753601" y="4970654"/>
            <a:ext cx="244475" cy="974725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" name="Rectangle 187"/>
          <p:cNvSpPr>
            <a:spLocks noChangeArrowheads="1"/>
          </p:cNvSpPr>
          <p:nvPr/>
        </p:nvSpPr>
        <p:spPr bwMode="auto">
          <a:xfrm>
            <a:off x="2859089" y="4383088"/>
            <a:ext cx="244475" cy="15621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Rectangle 188"/>
          <p:cNvSpPr>
            <a:spLocks noChangeArrowheads="1"/>
          </p:cNvSpPr>
          <p:nvPr/>
        </p:nvSpPr>
        <p:spPr bwMode="auto">
          <a:xfrm>
            <a:off x="3662365" y="3402130"/>
            <a:ext cx="244475" cy="2543175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" name="Rectangle 189"/>
          <p:cNvSpPr>
            <a:spLocks noChangeArrowheads="1"/>
          </p:cNvSpPr>
          <p:nvPr/>
        </p:nvSpPr>
        <p:spPr bwMode="auto">
          <a:xfrm>
            <a:off x="4467228" y="4187943"/>
            <a:ext cx="238125" cy="175736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Rectangle 190"/>
          <p:cNvSpPr>
            <a:spLocks noChangeArrowheads="1"/>
          </p:cNvSpPr>
          <p:nvPr/>
        </p:nvSpPr>
        <p:spPr bwMode="auto">
          <a:xfrm>
            <a:off x="5264153" y="4187943"/>
            <a:ext cx="244475" cy="175736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5" name="Rectangle 191"/>
          <p:cNvSpPr>
            <a:spLocks noChangeArrowheads="1"/>
          </p:cNvSpPr>
          <p:nvPr/>
        </p:nvSpPr>
        <p:spPr bwMode="auto">
          <a:xfrm>
            <a:off x="6069016" y="5557838"/>
            <a:ext cx="238125" cy="38735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Rectangle 192"/>
          <p:cNvSpPr>
            <a:spLocks noChangeArrowheads="1"/>
          </p:cNvSpPr>
          <p:nvPr/>
        </p:nvSpPr>
        <p:spPr bwMode="auto">
          <a:xfrm>
            <a:off x="6872289" y="3600450"/>
            <a:ext cx="238125" cy="2344738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7" name="Rectangle 193"/>
          <p:cNvSpPr>
            <a:spLocks noChangeArrowheads="1"/>
          </p:cNvSpPr>
          <p:nvPr/>
        </p:nvSpPr>
        <p:spPr bwMode="auto">
          <a:xfrm>
            <a:off x="7669217" y="3600450"/>
            <a:ext cx="244475" cy="2344738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Rectangle 194"/>
          <p:cNvSpPr>
            <a:spLocks noChangeArrowheads="1"/>
          </p:cNvSpPr>
          <p:nvPr/>
        </p:nvSpPr>
        <p:spPr bwMode="auto">
          <a:xfrm>
            <a:off x="8474076" y="3402130"/>
            <a:ext cx="238125" cy="2543175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Rectangle 195"/>
          <p:cNvSpPr>
            <a:spLocks noChangeArrowheads="1"/>
          </p:cNvSpPr>
          <p:nvPr/>
        </p:nvSpPr>
        <p:spPr bwMode="auto">
          <a:xfrm>
            <a:off x="9277352" y="3989388"/>
            <a:ext cx="238125" cy="19558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0" name="Rectangle 196"/>
          <p:cNvSpPr>
            <a:spLocks noChangeArrowheads="1"/>
          </p:cNvSpPr>
          <p:nvPr/>
        </p:nvSpPr>
        <p:spPr bwMode="auto">
          <a:xfrm>
            <a:off x="10074277" y="3989388"/>
            <a:ext cx="244475" cy="19558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Line 197"/>
          <p:cNvSpPr>
            <a:spLocks noChangeShapeType="1"/>
          </p:cNvSpPr>
          <p:nvPr/>
        </p:nvSpPr>
        <p:spPr bwMode="auto">
          <a:xfrm flipV="1">
            <a:off x="2393951" y="712907"/>
            <a:ext cx="0" cy="53816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Line 198"/>
          <p:cNvSpPr>
            <a:spLocks noChangeShapeType="1"/>
          </p:cNvSpPr>
          <p:nvPr/>
        </p:nvSpPr>
        <p:spPr bwMode="auto">
          <a:xfrm flipH="1">
            <a:off x="2305051" y="594518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Rectangle 199"/>
          <p:cNvSpPr>
            <a:spLocks noChangeArrowheads="1"/>
          </p:cNvSpPr>
          <p:nvPr/>
        </p:nvSpPr>
        <p:spPr bwMode="auto">
          <a:xfrm rot="16200000">
            <a:off x="2086941" y="574963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44" name="Line 200"/>
          <p:cNvSpPr>
            <a:spLocks noChangeShapeType="1"/>
          </p:cNvSpPr>
          <p:nvPr/>
        </p:nvSpPr>
        <p:spPr bwMode="auto">
          <a:xfrm flipH="1">
            <a:off x="2305051" y="4970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Rectangle 201"/>
          <p:cNvSpPr>
            <a:spLocks noChangeArrowheads="1"/>
          </p:cNvSpPr>
          <p:nvPr/>
        </p:nvSpPr>
        <p:spPr bwMode="auto">
          <a:xfrm rot="16200000">
            <a:off x="2086941" y="477332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46" name="Line 202"/>
          <p:cNvSpPr>
            <a:spLocks noChangeShapeType="1"/>
          </p:cNvSpPr>
          <p:nvPr/>
        </p:nvSpPr>
        <p:spPr bwMode="auto">
          <a:xfrm flipH="1">
            <a:off x="2305051" y="398938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Rectangle 203"/>
          <p:cNvSpPr>
            <a:spLocks noChangeArrowheads="1"/>
          </p:cNvSpPr>
          <p:nvPr/>
        </p:nvSpPr>
        <p:spPr bwMode="auto">
          <a:xfrm rot="16200000">
            <a:off x="2022821" y="379215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48" name="Line 204"/>
          <p:cNvSpPr>
            <a:spLocks noChangeShapeType="1"/>
          </p:cNvSpPr>
          <p:nvPr/>
        </p:nvSpPr>
        <p:spPr bwMode="auto">
          <a:xfrm flipH="1">
            <a:off x="2305051" y="30130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Rectangle 205"/>
          <p:cNvSpPr>
            <a:spLocks noChangeArrowheads="1"/>
          </p:cNvSpPr>
          <p:nvPr/>
        </p:nvSpPr>
        <p:spPr bwMode="auto">
          <a:xfrm rot="16200000">
            <a:off x="2022821" y="281593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150" name="Line 206"/>
          <p:cNvSpPr>
            <a:spLocks noChangeShapeType="1"/>
          </p:cNvSpPr>
          <p:nvPr/>
        </p:nvSpPr>
        <p:spPr bwMode="auto">
          <a:xfrm flipH="1">
            <a:off x="2305051" y="203200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Rectangle 207"/>
          <p:cNvSpPr>
            <a:spLocks noChangeArrowheads="1"/>
          </p:cNvSpPr>
          <p:nvPr/>
        </p:nvSpPr>
        <p:spPr bwMode="auto">
          <a:xfrm rot="16200000">
            <a:off x="2022821" y="183476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152" name="Line 208"/>
          <p:cNvSpPr>
            <a:spLocks noChangeShapeType="1"/>
          </p:cNvSpPr>
          <p:nvPr/>
        </p:nvSpPr>
        <p:spPr bwMode="auto">
          <a:xfrm flipH="1">
            <a:off x="2305051" y="10509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Rectangle 209"/>
          <p:cNvSpPr>
            <a:spLocks noChangeArrowheads="1"/>
          </p:cNvSpPr>
          <p:nvPr/>
        </p:nvSpPr>
        <p:spPr bwMode="auto">
          <a:xfrm rot="16200000">
            <a:off x="2022821" y="85210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154" name="Rectangle 210"/>
          <p:cNvSpPr>
            <a:spLocks noChangeArrowheads="1"/>
          </p:cNvSpPr>
          <p:nvPr/>
        </p:nvSpPr>
        <p:spPr bwMode="auto">
          <a:xfrm rot="16200000">
            <a:off x="815703" y="3179471"/>
            <a:ext cx="2026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Students</a:t>
            </a:r>
          </a:p>
        </p:txBody>
      </p:sp>
      <p:sp>
        <p:nvSpPr>
          <p:cNvPr id="155" name="Line 211"/>
          <p:cNvSpPr>
            <a:spLocks noChangeShapeType="1"/>
          </p:cNvSpPr>
          <p:nvPr/>
        </p:nvSpPr>
        <p:spPr bwMode="auto">
          <a:xfrm>
            <a:off x="2394033" y="6094413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6" name="Line 212"/>
          <p:cNvSpPr>
            <a:spLocks noChangeShapeType="1"/>
          </p:cNvSpPr>
          <p:nvPr/>
        </p:nvSpPr>
        <p:spPr bwMode="auto">
          <a:xfrm>
            <a:off x="2820987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7" name="Line 213"/>
          <p:cNvSpPr>
            <a:spLocks noChangeShapeType="1"/>
          </p:cNvSpPr>
          <p:nvPr/>
        </p:nvSpPr>
        <p:spPr bwMode="auto">
          <a:xfrm>
            <a:off x="3624263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Line 214"/>
          <p:cNvSpPr>
            <a:spLocks noChangeShapeType="1"/>
          </p:cNvSpPr>
          <p:nvPr/>
        </p:nvSpPr>
        <p:spPr bwMode="auto">
          <a:xfrm>
            <a:off x="4427537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Line 215"/>
          <p:cNvSpPr>
            <a:spLocks noChangeShapeType="1"/>
          </p:cNvSpPr>
          <p:nvPr/>
        </p:nvSpPr>
        <p:spPr bwMode="auto">
          <a:xfrm>
            <a:off x="5226051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Line 216"/>
          <p:cNvSpPr>
            <a:spLocks noChangeShapeType="1"/>
          </p:cNvSpPr>
          <p:nvPr/>
        </p:nvSpPr>
        <p:spPr bwMode="auto">
          <a:xfrm>
            <a:off x="6029325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Line 217"/>
          <p:cNvSpPr>
            <a:spLocks noChangeShapeType="1"/>
          </p:cNvSpPr>
          <p:nvPr/>
        </p:nvSpPr>
        <p:spPr bwMode="auto">
          <a:xfrm>
            <a:off x="6827839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2" name="Line 218"/>
          <p:cNvSpPr>
            <a:spLocks noChangeShapeType="1"/>
          </p:cNvSpPr>
          <p:nvPr/>
        </p:nvSpPr>
        <p:spPr bwMode="auto">
          <a:xfrm>
            <a:off x="7631113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Line 219"/>
          <p:cNvSpPr>
            <a:spLocks noChangeShapeType="1"/>
          </p:cNvSpPr>
          <p:nvPr/>
        </p:nvSpPr>
        <p:spPr bwMode="auto">
          <a:xfrm>
            <a:off x="8434388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4" name="Line 220"/>
          <p:cNvSpPr>
            <a:spLocks noChangeShapeType="1"/>
          </p:cNvSpPr>
          <p:nvPr/>
        </p:nvSpPr>
        <p:spPr bwMode="auto">
          <a:xfrm>
            <a:off x="9232900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Line 221"/>
          <p:cNvSpPr>
            <a:spLocks noChangeShapeType="1"/>
          </p:cNvSpPr>
          <p:nvPr/>
        </p:nvSpPr>
        <p:spPr bwMode="auto">
          <a:xfrm>
            <a:off x="10036175" y="6094413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Rectangle 222"/>
          <p:cNvSpPr>
            <a:spLocks noChangeArrowheads="1"/>
          </p:cNvSpPr>
          <p:nvPr/>
        </p:nvSpPr>
        <p:spPr bwMode="auto">
          <a:xfrm>
            <a:off x="6396039" y="6250179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67" name="Rectangle 223"/>
          <p:cNvSpPr>
            <a:spLocks noChangeArrowheads="1"/>
          </p:cNvSpPr>
          <p:nvPr/>
        </p:nvSpPr>
        <p:spPr bwMode="auto">
          <a:xfrm>
            <a:off x="7010474" y="1235919"/>
            <a:ext cx="858839" cy="227013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Rectangle 224"/>
          <p:cNvSpPr>
            <a:spLocks noChangeArrowheads="1"/>
          </p:cNvSpPr>
          <p:nvPr/>
        </p:nvSpPr>
        <p:spPr bwMode="auto">
          <a:xfrm>
            <a:off x="7010474" y="1556673"/>
            <a:ext cx="858839" cy="23336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25"/>
          <p:cNvSpPr>
            <a:spLocks noChangeArrowheads="1"/>
          </p:cNvSpPr>
          <p:nvPr/>
        </p:nvSpPr>
        <p:spPr bwMode="auto">
          <a:xfrm>
            <a:off x="8007300" y="1229574"/>
            <a:ext cx="23083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Apply to Elite Colleges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26"/>
          <p:cNvSpPr>
            <a:spLocks noChangeArrowheads="1"/>
          </p:cNvSpPr>
          <p:nvPr/>
        </p:nvSpPr>
        <p:spPr bwMode="auto">
          <a:xfrm>
            <a:off x="8007339" y="1551911"/>
            <a:ext cx="2872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000000"/>
                </a:solidFill>
                <a:cs typeface="Arial" pitchFamily="34" charset="0"/>
              </a:rPr>
              <a:t>Apply to Non-Selective Only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Rectangle 227"/>
          <p:cNvSpPr>
            <a:spLocks noChangeArrowheads="1"/>
          </p:cNvSpPr>
          <p:nvPr/>
        </p:nvSpPr>
        <p:spPr bwMode="auto">
          <a:xfrm>
            <a:off x="638492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523999" y="103191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86" name="Rectangle 22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9" name="TextBox 92"/>
          <p:cNvSpPr txBox="1"/>
          <p:nvPr/>
        </p:nvSpPr>
        <p:spPr>
          <a:xfrm>
            <a:off x="1524134" y="76259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Geographic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of High-Achieving, Low-Income Students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E2D53"/>
                </a:solidFill>
                <a:latin typeface="Arial"/>
                <a:cs typeface="Arial"/>
              </a:rPr>
              <a:t>Students who Apply to Elite Colleges vs. Those Who do Not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0" name="Rectangle 59"/>
          <p:cNvSpPr>
            <a:spLocks noChangeArrowheads="1"/>
          </p:cNvSpPr>
          <p:nvPr/>
        </p:nvSpPr>
        <p:spPr bwMode="auto">
          <a:xfrm>
            <a:off x="6396039" y="6250179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41" name="Rectangle 31"/>
          <p:cNvSpPr>
            <a:spLocks noChangeArrowheads="1"/>
          </p:cNvSpPr>
          <p:nvPr/>
        </p:nvSpPr>
        <p:spPr bwMode="auto">
          <a:xfrm>
            <a:off x="2349628" y="6229132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Urban,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&gt;250k</a:t>
            </a:r>
          </a:p>
        </p:txBody>
      </p:sp>
      <p:sp>
        <p:nvSpPr>
          <p:cNvPr id="242" name="Rectangle 31"/>
          <p:cNvSpPr>
            <a:spLocks noChangeArrowheads="1"/>
          </p:cNvSpPr>
          <p:nvPr/>
        </p:nvSpPr>
        <p:spPr bwMode="auto">
          <a:xfrm>
            <a:off x="3164991" y="6229132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Urban,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100-250k</a:t>
            </a:r>
          </a:p>
        </p:txBody>
      </p:sp>
      <p:sp>
        <p:nvSpPr>
          <p:cNvPr id="243" name="Rectangle 31"/>
          <p:cNvSpPr>
            <a:spLocks noChangeArrowheads="1"/>
          </p:cNvSpPr>
          <p:nvPr/>
        </p:nvSpPr>
        <p:spPr bwMode="auto">
          <a:xfrm>
            <a:off x="3938162" y="6233894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Urban,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&lt;100k</a:t>
            </a:r>
          </a:p>
        </p:txBody>
      </p:sp>
      <p:sp>
        <p:nvSpPr>
          <p:cNvPr id="244" name="Rectangle 31"/>
          <p:cNvSpPr>
            <a:spLocks noChangeArrowheads="1"/>
          </p:cNvSpPr>
          <p:nvPr/>
        </p:nvSpPr>
        <p:spPr bwMode="auto">
          <a:xfrm>
            <a:off x="4719830" y="6229842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Suburb,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&gt;250k</a:t>
            </a:r>
          </a:p>
        </p:txBody>
      </p:sp>
      <p:sp>
        <p:nvSpPr>
          <p:cNvPr id="245" name="Rectangle 31"/>
          <p:cNvSpPr>
            <a:spLocks noChangeArrowheads="1"/>
          </p:cNvSpPr>
          <p:nvPr/>
        </p:nvSpPr>
        <p:spPr bwMode="auto">
          <a:xfrm>
            <a:off x="5563210" y="6240670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Suburb,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100-250k</a:t>
            </a:r>
          </a:p>
        </p:txBody>
      </p:sp>
      <p:sp>
        <p:nvSpPr>
          <p:cNvPr id="246" name="Rectangle 31"/>
          <p:cNvSpPr>
            <a:spLocks noChangeArrowheads="1"/>
          </p:cNvSpPr>
          <p:nvPr/>
        </p:nvSpPr>
        <p:spPr bwMode="auto">
          <a:xfrm>
            <a:off x="6368762" y="6234160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Suburb,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&lt;100k</a:t>
            </a:r>
          </a:p>
        </p:txBody>
      </p:sp>
      <p:sp>
        <p:nvSpPr>
          <p:cNvPr id="247" name="Rectangle 31"/>
          <p:cNvSpPr>
            <a:spLocks noChangeArrowheads="1"/>
          </p:cNvSpPr>
          <p:nvPr/>
        </p:nvSpPr>
        <p:spPr bwMode="auto">
          <a:xfrm>
            <a:off x="7162495" y="6240670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Town,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near city</a:t>
            </a:r>
          </a:p>
        </p:txBody>
      </p:sp>
      <p:sp>
        <p:nvSpPr>
          <p:cNvPr id="248" name="Rectangle 31"/>
          <p:cNvSpPr>
            <a:spLocks noChangeArrowheads="1"/>
          </p:cNvSpPr>
          <p:nvPr/>
        </p:nvSpPr>
        <p:spPr bwMode="auto">
          <a:xfrm>
            <a:off x="7969988" y="6232436"/>
            <a:ext cx="91868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Town,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not near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city</a:t>
            </a:r>
          </a:p>
        </p:txBody>
      </p:sp>
      <p:sp>
        <p:nvSpPr>
          <p:cNvPr id="249" name="Rectangle 31"/>
          <p:cNvSpPr>
            <a:spLocks noChangeArrowheads="1"/>
          </p:cNvSpPr>
          <p:nvPr/>
        </p:nvSpPr>
        <p:spPr bwMode="auto">
          <a:xfrm>
            <a:off x="8777468" y="6227732"/>
            <a:ext cx="91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Rural,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near city</a:t>
            </a:r>
          </a:p>
        </p:txBody>
      </p:sp>
      <p:sp>
        <p:nvSpPr>
          <p:cNvPr id="250" name="Rectangle 31"/>
          <p:cNvSpPr>
            <a:spLocks noChangeArrowheads="1"/>
          </p:cNvSpPr>
          <p:nvPr/>
        </p:nvSpPr>
        <p:spPr bwMode="auto">
          <a:xfrm>
            <a:off x="9559137" y="6225788"/>
            <a:ext cx="91868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Rural,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not near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14391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Further suggestive evidence for information hypothesis: those who apply to elite colleges tend to: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 in Census blocks with more college graduates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Attend schools with many other high achievers who apply to elite colleges (e.g., magnet schools)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Many Smart Low-Income Kids </a:t>
            </a:r>
            <a:b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Apply to Elite Colleges?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Hoxby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Turner (2013) directly test effects of sending students information on college using a randomized experiment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Idea: traditional methods of college outreach (visits by admissions officials) hard to scale in rural areas to reach “missing one-offs”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Therefore use mailings that provide customized information: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 costs of local vs. selective colleges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advice (rec letters, which schools to apply to)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fee waivers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Informational Mailings to Low-Income High Achievers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Expanding College Opportunities experimental design: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12,000 from low-income students who graduated high school in 2012 with SAT/ACT scores in top decile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Half assigned to treatment group (received mailing)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Half assigned to control (no mailing)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mailing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$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Tracked students application and college enrollment decisions using surveys and National Student Clearinghouse data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Informational Mailings to Low-Income High Achievers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3"/>
          <p:cNvSpPr>
            <a:spLocks noChangeAspect="1" noChangeArrowheads="1" noTextEdit="1"/>
          </p:cNvSpPr>
          <p:nvPr/>
        </p:nvSpPr>
        <p:spPr bwMode="auto">
          <a:xfrm>
            <a:off x="1763731" y="201614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758968" y="196850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63724" y="206376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2633672" y="811330"/>
            <a:ext cx="8069263" cy="47164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2633672" y="538480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2633672" y="405923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2633672" y="27352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2633672" y="140970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2782976" y="2147891"/>
            <a:ext cx="638175" cy="3236913"/>
          </a:xfrm>
          <a:prstGeom prst="rect">
            <a:avLst/>
          </a:prstGeom>
          <a:solidFill>
            <a:srgbClr val="1E2D53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6346829" y="2917828"/>
            <a:ext cx="642939" cy="2466975"/>
          </a:xfrm>
          <a:prstGeom prst="rect">
            <a:avLst/>
          </a:prstGeom>
          <a:solidFill>
            <a:srgbClr val="1E2D53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9915529" y="3976804"/>
            <a:ext cx="642939" cy="1408113"/>
          </a:xfrm>
          <a:prstGeom prst="rect">
            <a:avLst/>
          </a:prstGeom>
          <a:solidFill>
            <a:srgbClr val="1E2D53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3105152" y="955675"/>
            <a:ext cx="0" cy="238918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3049676" y="3344863"/>
            <a:ext cx="1047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49676" y="955675"/>
            <a:ext cx="104775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6667503" y="1725613"/>
            <a:ext cx="0" cy="238918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6618292" y="4114800"/>
            <a:ext cx="10001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6618292" y="1725613"/>
            <a:ext cx="10001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10237791" y="2784475"/>
            <a:ext cx="0" cy="238918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10186992" y="5173663"/>
            <a:ext cx="10001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>
            <a:off x="10186992" y="2784475"/>
            <a:ext cx="100013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 flipV="1">
            <a:off x="2633665" y="811330"/>
            <a:ext cx="0" cy="47164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H="1">
            <a:off x="2544767" y="538480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 rot="16200000">
            <a:off x="2326657" y="5187658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 flipH="1">
            <a:off x="2544767" y="405923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 rot="16200000">
            <a:off x="2326657" y="386359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 flipH="1">
            <a:off x="2544767" y="27352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30"/>
          <p:cNvSpPr>
            <a:spLocks noChangeArrowheads="1"/>
          </p:cNvSpPr>
          <p:nvPr/>
        </p:nvSpPr>
        <p:spPr bwMode="auto">
          <a:xfrm rot="16200000">
            <a:off x="2262537" y="253812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 flipH="1">
            <a:off x="2544767" y="140970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auto">
          <a:xfrm rot="16200000">
            <a:off x="2262537" y="121255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33"/>
          <p:cNvSpPr>
            <a:spLocks noChangeArrowheads="1"/>
          </p:cNvSpPr>
          <p:nvPr/>
        </p:nvSpPr>
        <p:spPr bwMode="auto">
          <a:xfrm rot="16200000">
            <a:off x="198992" y="3193081"/>
            <a:ext cx="37446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Treatment Effect (percentage points)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Line 34"/>
          <p:cNvSpPr>
            <a:spLocks noChangeShapeType="1"/>
          </p:cNvSpPr>
          <p:nvPr/>
        </p:nvSpPr>
        <p:spPr bwMode="auto">
          <a:xfrm>
            <a:off x="2633672" y="5527675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3105152" y="5527675"/>
            <a:ext cx="0" cy="95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6667503" y="5527675"/>
            <a:ext cx="0" cy="95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10237791" y="5527675"/>
            <a:ext cx="0" cy="95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38"/>
          <p:cNvSpPr>
            <a:spLocks noChangeArrowheads="1"/>
          </p:cNvSpPr>
          <p:nvPr/>
        </p:nvSpPr>
        <p:spPr bwMode="auto">
          <a:xfrm>
            <a:off x="6635753" y="6016815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6624640" y="40175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AutoShape 4"/>
          <p:cNvSpPr>
            <a:spLocks noChangeAspect="1" noChangeArrowheads="1" noTextEdit="1"/>
          </p:cNvSpPr>
          <p:nvPr/>
        </p:nvSpPr>
        <p:spPr bwMode="auto">
          <a:xfrm>
            <a:off x="1763715" y="201614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227"/>
          <p:cNvSpPr>
            <a:spLocks noChangeArrowheads="1"/>
          </p:cNvSpPr>
          <p:nvPr/>
        </p:nvSpPr>
        <p:spPr bwMode="auto">
          <a:xfrm>
            <a:off x="6440491" y="40175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TextBox 92"/>
          <p:cNvSpPr txBox="1"/>
          <p:nvPr/>
        </p:nvSpPr>
        <p:spPr>
          <a:xfrm>
            <a:off x="1763849" y="76259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Treatment Effect </a:t>
            </a:r>
            <a:r>
              <a:rPr lang="en-US" sz="1800" b="1" dirty="0">
                <a:solidFill>
                  <a:srgbClr val="1E2D53"/>
                </a:solidFill>
                <a:latin typeface="Arial"/>
                <a:cs typeface="Arial"/>
              </a:rPr>
              <a:t>of Receiving Information Packets </a:t>
            </a:r>
            <a:endParaRPr lang="en-US" sz="1800" b="1" dirty="0" smtClean="0">
              <a:solidFill>
                <a:srgbClr val="1E2D53"/>
              </a:solidFill>
              <a:latin typeface="Arial"/>
              <a:cs typeface="Arial"/>
            </a:endParaRPr>
          </a:p>
          <a:p>
            <a:pPr lvl="0" algn="ctr">
              <a:defRPr/>
            </a:pPr>
            <a:r>
              <a:rPr lang="en-US" dirty="0" smtClean="0">
                <a:solidFill>
                  <a:srgbClr val="1E2D53"/>
                </a:solidFill>
                <a:latin typeface="Arial"/>
                <a:cs typeface="Arial"/>
              </a:rPr>
              <a:t>Effect on Applying to and Attending a College with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 SAT Scores Comparable to Student</a:t>
            </a:r>
            <a:endParaRPr lang="en-US" sz="1800" dirty="0">
              <a:solidFill>
                <a:srgbClr val="1E2D53"/>
              </a:solidFill>
              <a:latin typeface="Arial"/>
              <a:cs typeface="Arial"/>
            </a:endParaRPr>
          </a:p>
        </p:txBody>
      </p:sp>
      <p:sp>
        <p:nvSpPr>
          <p:cNvPr id="106" name="Rectangle 86"/>
          <p:cNvSpPr>
            <a:spLocks noChangeArrowheads="1"/>
          </p:cNvSpPr>
          <p:nvPr/>
        </p:nvSpPr>
        <p:spPr bwMode="auto">
          <a:xfrm>
            <a:off x="2819526" y="6154927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54.7%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6388001" y="6154927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30.0%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8"/>
          <p:cNvSpPr>
            <a:spLocks noChangeArrowheads="1"/>
          </p:cNvSpPr>
          <p:nvPr/>
        </p:nvSpPr>
        <p:spPr bwMode="auto">
          <a:xfrm>
            <a:off x="9879890" y="6154927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28.6%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93"/>
          <p:cNvSpPr>
            <a:spLocks noChangeArrowheads="1"/>
          </p:cNvSpPr>
          <p:nvPr/>
        </p:nvSpPr>
        <p:spPr bwMode="auto">
          <a:xfrm>
            <a:off x="2811158" y="648860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22.3%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94"/>
          <p:cNvSpPr>
            <a:spLocks noChangeArrowheads="1"/>
          </p:cNvSpPr>
          <p:nvPr/>
        </p:nvSpPr>
        <p:spPr bwMode="auto">
          <a:xfrm>
            <a:off x="6408002" y="6477149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31.0%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95"/>
          <p:cNvSpPr>
            <a:spLocks noChangeArrowheads="1"/>
          </p:cNvSpPr>
          <p:nvPr/>
        </p:nvSpPr>
        <p:spPr bwMode="auto">
          <a:xfrm>
            <a:off x="9896170" y="6477149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18.5%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>
            <a:off x="1295403" y="6477055"/>
            <a:ext cx="13642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Pct. </a:t>
            </a:r>
            <a:r>
              <a:rPr lang="en-US" dirty="0" smtClean="0"/>
              <a:t>Change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3" name="Rectangle 31"/>
          <p:cNvSpPr>
            <a:spLocks noChangeArrowheads="1"/>
          </p:cNvSpPr>
          <p:nvPr/>
        </p:nvSpPr>
        <p:spPr bwMode="auto">
          <a:xfrm>
            <a:off x="1676526" y="6148577"/>
            <a:ext cx="1092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</a:rPr>
              <a:t>Mean: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>
            <a:off x="2599608" y="5684119"/>
            <a:ext cx="1048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Applied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6158599" y="5675867"/>
            <a:ext cx="1048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</a:rPr>
              <a:t>Admitted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9688336" y="5675866"/>
            <a:ext cx="1048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Enrolled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686800" cy="5181600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 of the reason there are so few low-income students at elite colleges like Stanford is that smart, low-income kids don’t apply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phenomenon is partly driven by a lack of exposure, consistent with other evidence on neighborhood effects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Low-cost interventions like informational mailings can close part of the application gap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kids from low-income families remain less likely to attend elite colleges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Applicants to Elite Colleges: Lessons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can we further increase access to elite colleges to provide more pathways to upper-tail outcomes?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Identify more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highly qualified low-income children who are not currently being admitted and/or not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applying using outcome data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we reach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such students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social networks?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we expand access to colleges that may be “engines of upward mobility”?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 value-added of high-mobility-rate colleges using experiments/quasi-experiments and study their recipe for success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 for Future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Higher Education</a:t>
            </a:r>
          </a:p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Big Data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Education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458200" cy="5257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U.S. spends nearly $1 trillion per year on K-12 education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Decentralized system with substantial variation across schools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schools funded by local property taxes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sharp differences in funding across areas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Private schools and growing presence of charter schools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Education: Background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458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 question: how can we maximize the effectiveness of this system to produce the best outcomes for students?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Traditional approach to study this question: qualitative work in schools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 recent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approach: analyzing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to evaluate impacts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References:</a:t>
            </a: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Chetty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Friedman,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Hilger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Saez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Schanzenbach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Yagan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“How Does Your Kindergarten Classroom Affect Your Earnings? Evidence from Project STAR”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QJE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2011.</a:t>
            </a:r>
          </a:p>
          <a:p>
            <a:pPr marL="457200" lvl="1" indent="0">
              <a:buNone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Reardon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Kalogrides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Fahle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Shores. “The Geography of Racial/Ethnic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Score Gaps.” Stanford CEPA Working Paper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 marL="457200" lvl="1" indent="0">
              <a:buNone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Fredriksson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Ockert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Oosterbeek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“Long-Term Effects of Class Size.”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QJE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Chetty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Friedman,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Rockoff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“Measuring the Impacts of Teachers I and II”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AER 2014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Education: Overview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can we do to increase the number of low-income students who attend highly selective colleges?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Hoxby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Avery (2013) show that a key factor is that many low-income, high achieving students do not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apply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top colleges</a:t>
            </a:r>
            <a:endParaRPr lang="en-US" sz="2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Applicants to Elite Colleges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Primary source of big data on education: standardized test scores obtained from school districts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Quantitative outcome recorded in existing administrative databases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virtually all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students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Observed much more quickly than long-term outcomes like college attendance and earnings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Test Score Data to Study K-12 Education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Common concern: are test scores a good measure of learning?</a:t>
            </a: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improvements in test scores reflect better test-taking ability or acquisition of skills that have value later in life?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Chetty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 (2011) examine this issue using data on 12,000 children who were in Kindergarten in Tennessee in 1985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 school district and test score data to tax records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 whether KG test score performance predicts later outcomes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Test Score Data to Evaluate Primary Education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1752625" y="838206"/>
            <a:ext cx="857726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38400" y="3048000"/>
            <a:ext cx="7315200" cy="3124200"/>
          </a:xfrm>
          <a:prstGeom prst="rect">
            <a:avLst/>
          </a:prstGeom>
          <a:noFill/>
          <a:ln w="6985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90825" y="3236918"/>
            <a:ext cx="97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“cup”</a:t>
            </a:r>
          </a:p>
        </p:txBody>
      </p:sp>
      <p:pic>
        <p:nvPicPr>
          <p:cNvPr id="25605" name="Picture 6" descr="clipart-shi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23" y="3730625"/>
            <a:ext cx="188595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img_b0100522aa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50" y="3959262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pencil0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87825"/>
            <a:ext cx="1339851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438400" y="1219200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say a word to you.  Listen for the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sound.</a:t>
            </a:r>
          </a:p>
          <a:p>
            <a:pPr>
              <a:buClr>
                <a:srgbClr val="1F497D"/>
              </a:buClr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circle the picture that 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same sound</a:t>
            </a:r>
          </a:p>
          <a:p>
            <a:pPr marL="0" indent="0"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0" y="23878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A Kindergarten Test</a:t>
            </a:r>
          </a:p>
        </p:txBody>
      </p:sp>
    </p:spTree>
    <p:extLst>
      <p:ext uri="{BB962C8B-B14F-4D97-AF65-F5344CB8AC3E}">
        <p14:creationId xmlns:p14="http://schemas.microsoft.com/office/powerpoint/2010/main" val="25188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16200000">
            <a:off x="-673727" y="3513239"/>
            <a:ext cx="4736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Average Earnings from Age 25-27</a:t>
            </a:r>
          </a:p>
        </p:txBody>
      </p:sp>
      <p:sp>
        <p:nvSpPr>
          <p:cNvPr id="13" name="Rectangle 229"/>
          <p:cNvSpPr>
            <a:spLocks noChangeArrowheads="1"/>
          </p:cNvSpPr>
          <p:nvPr/>
        </p:nvSpPr>
        <p:spPr bwMode="auto">
          <a:xfrm>
            <a:off x="2034425" y="5622992"/>
            <a:ext cx="556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$10K</a:t>
            </a: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auto">
          <a:xfrm>
            <a:off x="2849283" y="602759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Rectangle 241"/>
          <p:cNvSpPr>
            <a:spLocks noChangeArrowheads="1"/>
          </p:cNvSpPr>
          <p:nvPr/>
        </p:nvSpPr>
        <p:spPr bwMode="auto">
          <a:xfrm>
            <a:off x="420627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6" name="Rectangle 242"/>
          <p:cNvSpPr>
            <a:spLocks noChangeArrowheads="1"/>
          </p:cNvSpPr>
          <p:nvPr/>
        </p:nvSpPr>
        <p:spPr bwMode="auto">
          <a:xfrm>
            <a:off x="560963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7" name="Rectangle 243"/>
          <p:cNvSpPr>
            <a:spLocks noChangeArrowheads="1"/>
          </p:cNvSpPr>
          <p:nvPr/>
        </p:nvSpPr>
        <p:spPr bwMode="auto">
          <a:xfrm>
            <a:off x="7094908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Rectangle 244"/>
          <p:cNvSpPr>
            <a:spLocks noChangeArrowheads="1"/>
          </p:cNvSpPr>
          <p:nvPr/>
        </p:nvSpPr>
        <p:spPr bwMode="auto">
          <a:xfrm>
            <a:off x="8502904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Rectangle 245"/>
          <p:cNvSpPr>
            <a:spLocks noChangeArrowheads="1"/>
          </p:cNvSpPr>
          <p:nvPr/>
        </p:nvSpPr>
        <p:spPr bwMode="auto">
          <a:xfrm>
            <a:off x="9912470" y="60275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748823" y="1017368"/>
            <a:ext cx="0" cy="494494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7277" y="5960854"/>
            <a:ext cx="750828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7277" y="4178652"/>
            <a:ext cx="7508283" cy="1451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7277" y="2602352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Line 223"/>
          <p:cNvSpPr>
            <a:spLocks noChangeShapeType="1"/>
          </p:cNvSpPr>
          <p:nvPr/>
        </p:nvSpPr>
        <p:spPr bwMode="auto">
          <a:xfrm>
            <a:off x="2664376" y="4178643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24"/>
          <p:cNvSpPr>
            <a:spLocks noChangeShapeType="1"/>
          </p:cNvSpPr>
          <p:nvPr/>
        </p:nvSpPr>
        <p:spPr bwMode="auto">
          <a:xfrm>
            <a:off x="2664376" y="2602352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5"/>
          <p:cNvSpPr>
            <a:spLocks noChangeShapeType="1"/>
          </p:cNvSpPr>
          <p:nvPr/>
        </p:nvSpPr>
        <p:spPr bwMode="auto">
          <a:xfrm>
            <a:off x="2664376" y="1013009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2062248" y="4065570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$15K</a:t>
            </a: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2062248" y="248927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$20K</a:t>
            </a: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2062248" y="914437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$25K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04924" y="5966646"/>
            <a:ext cx="7160533" cy="65256"/>
            <a:chOff x="1380922" y="5954544"/>
            <a:chExt cx="7160533" cy="65256"/>
          </a:xfrm>
        </p:grpSpPr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V="1">
              <a:off x="1380922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 flipV="1">
              <a:off x="281210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4" name="Line 232"/>
            <p:cNvSpPr>
              <a:spLocks noChangeShapeType="1"/>
            </p:cNvSpPr>
            <p:nvPr/>
          </p:nvSpPr>
          <p:spPr bwMode="auto">
            <a:xfrm flipV="1">
              <a:off x="424173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V="1">
              <a:off x="5671369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 flipV="1">
              <a:off x="711182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 flipV="1">
              <a:off x="854145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745733" y="5763637"/>
            <a:ext cx="7508283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41" name="Line 223"/>
          <p:cNvSpPr>
            <a:spLocks noChangeShapeType="1"/>
          </p:cNvSpPr>
          <p:nvPr/>
        </p:nvSpPr>
        <p:spPr bwMode="auto">
          <a:xfrm>
            <a:off x="2667000" y="5763637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775097" y="1031860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47277" y="1324786"/>
            <a:ext cx="7508283" cy="4540360"/>
            <a:chOff x="1223276" y="1292596"/>
            <a:chExt cx="7508282" cy="45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32"/>
            <p:cNvGrpSpPr>
              <a:grpSpLocks/>
            </p:cNvGrpSpPr>
            <p:nvPr/>
          </p:nvGrpSpPr>
          <p:grpSpPr bwMode="auto">
            <a:xfrm>
              <a:off x="1649848" y="1321599"/>
              <a:ext cx="6653593" cy="4511357"/>
              <a:chOff x="1536700" y="885825"/>
              <a:chExt cx="6834188" cy="4938713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1536700" y="575310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965325" y="44989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2393950" y="4967288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70188" y="425291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159125" y="42735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Oval 79"/>
              <p:cNvSpPr>
                <a:spLocks noChangeArrowheads="1"/>
              </p:cNvSpPr>
              <p:nvPr/>
            </p:nvSpPr>
            <p:spPr bwMode="auto">
              <a:xfrm>
                <a:off x="3505200" y="40703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2" name="Oval 89"/>
              <p:cNvSpPr>
                <a:spLocks noChangeArrowheads="1"/>
              </p:cNvSpPr>
              <p:nvPr/>
            </p:nvSpPr>
            <p:spPr bwMode="auto">
              <a:xfrm>
                <a:off x="3862388" y="3895725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4229100" y="38655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4" name="Oval 109"/>
              <p:cNvSpPr>
                <a:spLocks noChangeArrowheads="1"/>
              </p:cNvSpPr>
              <p:nvPr/>
            </p:nvSpPr>
            <p:spPr bwMode="auto">
              <a:xfrm>
                <a:off x="4576763" y="31416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5" name="Oval 119"/>
              <p:cNvSpPr>
                <a:spLocks noChangeArrowheads="1"/>
              </p:cNvSpPr>
              <p:nvPr/>
            </p:nvSpPr>
            <p:spPr bwMode="auto">
              <a:xfrm>
                <a:off x="4902200" y="30702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129"/>
              <p:cNvSpPr>
                <a:spLocks noChangeArrowheads="1"/>
              </p:cNvSpPr>
              <p:nvPr/>
            </p:nvSpPr>
            <p:spPr bwMode="auto">
              <a:xfrm>
                <a:off x="5229225" y="290671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7" name="Oval 139"/>
              <p:cNvSpPr>
                <a:spLocks noChangeArrowheads="1"/>
              </p:cNvSpPr>
              <p:nvPr/>
            </p:nvSpPr>
            <p:spPr bwMode="auto">
              <a:xfrm>
                <a:off x="5565775" y="28860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8" name="Oval 149"/>
              <p:cNvSpPr>
                <a:spLocks noChangeArrowheads="1"/>
              </p:cNvSpPr>
              <p:nvPr/>
            </p:nvSpPr>
            <p:spPr bwMode="auto">
              <a:xfrm>
                <a:off x="5881688" y="27225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9" name="Oval 159"/>
              <p:cNvSpPr>
                <a:spLocks noChangeArrowheads="1"/>
              </p:cNvSpPr>
              <p:nvPr/>
            </p:nvSpPr>
            <p:spPr bwMode="auto">
              <a:xfrm>
                <a:off x="6199188" y="2528888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0" name="Oval 169"/>
              <p:cNvSpPr>
                <a:spLocks noChangeArrowheads="1"/>
              </p:cNvSpPr>
              <p:nvPr/>
            </p:nvSpPr>
            <p:spPr bwMode="auto">
              <a:xfrm>
                <a:off x="6515100" y="23145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1" name="Oval 179"/>
              <p:cNvSpPr>
                <a:spLocks noChangeArrowheads="1"/>
              </p:cNvSpPr>
              <p:nvPr/>
            </p:nvSpPr>
            <p:spPr bwMode="auto">
              <a:xfrm>
                <a:off x="6831013" y="2070100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auto">
              <a:xfrm>
                <a:off x="7188200" y="21510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3" name="Oval 199"/>
              <p:cNvSpPr>
                <a:spLocks noChangeArrowheads="1"/>
              </p:cNvSpPr>
              <p:nvPr/>
            </p:nvSpPr>
            <p:spPr bwMode="auto">
              <a:xfrm>
                <a:off x="7566025" y="13144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4" name="Oval 210"/>
              <p:cNvSpPr>
                <a:spLocks noChangeArrowheads="1"/>
              </p:cNvSpPr>
              <p:nvPr/>
            </p:nvSpPr>
            <p:spPr bwMode="auto">
              <a:xfrm>
                <a:off x="7902575" y="13747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5" name="Oval 220"/>
              <p:cNvSpPr>
                <a:spLocks noChangeArrowheads="1"/>
              </p:cNvSpPr>
              <p:nvPr/>
            </p:nvSpPr>
            <p:spPr bwMode="auto">
              <a:xfrm>
                <a:off x="8299450" y="8858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65" name="Line 221"/>
            <p:cNvSpPr>
              <a:spLocks noChangeShapeType="1"/>
            </p:cNvSpPr>
            <p:nvPr/>
          </p:nvSpPr>
          <p:spPr bwMode="auto">
            <a:xfrm flipH="1">
              <a:off x="1223276" y="1292596"/>
              <a:ext cx="7508282" cy="4363443"/>
            </a:xfrm>
            <a:prstGeom prst="line">
              <a:avLst/>
            </a:prstGeom>
            <a:noFill/>
            <a:ln w="25400" cap="rnd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Earnings vs. Kindergarten Test Score</a:t>
            </a:r>
          </a:p>
        </p:txBody>
      </p:sp>
      <p:pic>
        <p:nvPicPr>
          <p:cNvPr id="143" name="Picture 2" descr="https://encrypted-tbn1.gstatic.com/images?q=tbn:ANd9GcTeIFa6kltu0UROfQ0xLIZnP6Zc465s0DQNXUCKNKa9-7QIQGLS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23" y="1397122"/>
            <a:ext cx="551033" cy="431715"/>
          </a:xfrm>
          <a:prstGeom prst="rect">
            <a:avLst/>
          </a:prstGeom>
          <a:noFill/>
        </p:spPr>
      </p:pic>
      <p:pic>
        <p:nvPicPr>
          <p:cNvPr id="144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6" y="539109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R</a:t>
            </a:r>
            <a:r>
              <a:rPr lang="en-US" sz="2000" i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16200000">
            <a:off x="-673727" y="3513239"/>
            <a:ext cx="4736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Average Earnings from Age 25-27</a:t>
            </a:r>
          </a:p>
        </p:txBody>
      </p:sp>
      <p:sp>
        <p:nvSpPr>
          <p:cNvPr id="13" name="Rectangle 229"/>
          <p:cNvSpPr>
            <a:spLocks noChangeArrowheads="1"/>
          </p:cNvSpPr>
          <p:nvPr/>
        </p:nvSpPr>
        <p:spPr bwMode="auto">
          <a:xfrm>
            <a:off x="2034425" y="5622992"/>
            <a:ext cx="556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$10K</a:t>
            </a: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auto">
          <a:xfrm>
            <a:off x="2849283" y="602759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Rectangle 241"/>
          <p:cNvSpPr>
            <a:spLocks noChangeArrowheads="1"/>
          </p:cNvSpPr>
          <p:nvPr/>
        </p:nvSpPr>
        <p:spPr bwMode="auto">
          <a:xfrm>
            <a:off x="420627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6" name="Rectangle 242"/>
          <p:cNvSpPr>
            <a:spLocks noChangeArrowheads="1"/>
          </p:cNvSpPr>
          <p:nvPr/>
        </p:nvSpPr>
        <p:spPr bwMode="auto">
          <a:xfrm>
            <a:off x="560963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7" name="Rectangle 243"/>
          <p:cNvSpPr>
            <a:spLocks noChangeArrowheads="1"/>
          </p:cNvSpPr>
          <p:nvPr/>
        </p:nvSpPr>
        <p:spPr bwMode="auto">
          <a:xfrm>
            <a:off x="7094908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Rectangle 244"/>
          <p:cNvSpPr>
            <a:spLocks noChangeArrowheads="1"/>
          </p:cNvSpPr>
          <p:nvPr/>
        </p:nvSpPr>
        <p:spPr bwMode="auto">
          <a:xfrm>
            <a:off x="8502904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Rectangle 245"/>
          <p:cNvSpPr>
            <a:spLocks noChangeArrowheads="1"/>
          </p:cNvSpPr>
          <p:nvPr/>
        </p:nvSpPr>
        <p:spPr bwMode="auto">
          <a:xfrm>
            <a:off x="9912470" y="60275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748823" y="1017368"/>
            <a:ext cx="0" cy="494494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7277" y="5960854"/>
            <a:ext cx="750828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7277" y="4178652"/>
            <a:ext cx="7508283" cy="1451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7277" y="2602352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Line 223"/>
          <p:cNvSpPr>
            <a:spLocks noChangeShapeType="1"/>
          </p:cNvSpPr>
          <p:nvPr/>
        </p:nvSpPr>
        <p:spPr bwMode="auto">
          <a:xfrm>
            <a:off x="2664376" y="4178643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24"/>
          <p:cNvSpPr>
            <a:spLocks noChangeShapeType="1"/>
          </p:cNvSpPr>
          <p:nvPr/>
        </p:nvSpPr>
        <p:spPr bwMode="auto">
          <a:xfrm>
            <a:off x="2664376" y="2602352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5"/>
          <p:cNvSpPr>
            <a:spLocks noChangeShapeType="1"/>
          </p:cNvSpPr>
          <p:nvPr/>
        </p:nvSpPr>
        <p:spPr bwMode="auto">
          <a:xfrm>
            <a:off x="2664376" y="1013009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2062248" y="4065570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$15K</a:t>
            </a: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2062248" y="248927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$20K</a:t>
            </a: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2062248" y="914437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$25K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04924" y="5966646"/>
            <a:ext cx="7160533" cy="65256"/>
            <a:chOff x="1380922" y="5954544"/>
            <a:chExt cx="7160533" cy="65256"/>
          </a:xfrm>
        </p:grpSpPr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V="1">
              <a:off x="1380922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 flipV="1">
              <a:off x="281210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4" name="Line 232"/>
            <p:cNvSpPr>
              <a:spLocks noChangeShapeType="1"/>
            </p:cNvSpPr>
            <p:nvPr/>
          </p:nvSpPr>
          <p:spPr bwMode="auto">
            <a:xfrm flipV="1">
              <a:off x="424173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V="1">
              <a:off x="5671369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 flipV="1">
              <a:off x="711182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 flipV="1">
              <a:off x="854145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745733" y="5763637"/>
            <a:ext cx="7508283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41" name="Line 223"/>
          <p:cNvSpPr>
            <a:spLocks noChangeShapeType="1"/>
          </p:cNvSpPr>
          <p:nvPr/>
        </p:nvSpPr>
        <p:spPr bwMode="auto">
          <a:xfrm>
            <a:off x="2667000" y="5763637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775097" y="1031860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47277" y="1324786"/>
            <a:ext cx="7508283" cy="4540360"/>
            <a:chOff x="1223276" y="1292596"/>
            <a:chExt cx="7508282" cy="45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32"/>
            <p:cNvGrpSpPr>
              <a:grpSpLocks/>
            </p:cNvGrpSpPr>
            <p:nvPr/>
          </p:nvGrpSpPr>
          <p:grpSpPr bwMode="auto">
            <a:xfrm>
              <a:off x="1649848" y="1321599"/>
              <a:ext cx="6653593" cy="4511357"/>
              <a:chOff x="1536700" y="885825"/>
              <a:chExt cx="6834188" cy="4938713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1536700" y="575310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965325" y="44989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2393950" y="4967288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70188" y="425291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159125" y="42735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Oval 79"/>
              <p:cNvSpPr>
                <a:spLocks noChangeArrowheads="1"/>
              </p:cNvSpPr>
              <p:nvPr/>
            </p:nvSpPr>
            <p:spPr bwMode="auto">
              <a:xfrm>
                <a:off x="3505200" y="40703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2" name="Oval 89"/>
              <p:cNvSpPr>
                <a:spLocks noChangeArrowheads="1"/>
              </p:cNvSpPr>
              <p:nvPr/>
            </p:nvSpPr>
            <p:spPr bwMode="auto">
              <a:xfrm>
                <a:off x="3862388" y="3895725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4229100" y="38655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4" name="Oval 109"/>
              <p:cNvSpPr>
                <a:spLocks noChangeArrowheads="1"/>
              </p:cNvSpPr>
              <p:nvPr/>
            </p:nvSpPr>
            <p:spPr bwMode="auto">
              <a:xfrm>
                <a:off x="4576763" y="31416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5" name="Oval 119"/>
              <p:cNvSpPr>
                <a:spLocks noChangeArrowheads="1"/>
              </p:cNvSpPr>
              <p:nvPr/>
            </p:nvSpPr>
            <p:spPr bwMode="auto">
              <a:xfrm>
                <a:off x="4902200" y="30702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129"/>
              <p:cNvSpPr>
                <a:spLocks noChangeArrowheads="1"/>
              </p:cNvSpPr>
              <p:nvPr/>
            </p:nvSpPr>
            <p:spPr bwMode="auto">
              <a:xfrm>
                <a:off x="5229225" y="290671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7" name="Oval 139"/>
              <p:cNvSpPr>
                <a:spLocks noChangeArrowheads="1"/>
              </p:cNvSpPr>
              <p:nvPr/>
            </p:nvSpPr>
            <p:spPr bwMode="auto">
              <a:xfrm>
                <a:off x="5565775" y="28860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8" name="Oval 149"/>
              <p:cNvSpPr>
                <a:spLocks noChangeArrowheads="1"/>
              </p:cNvSpPr>
              <p:nvPr/>
            </p:nvSpPr>
            <p:spPr bwMode="auto">
              <a:xfrm>
                <a:off x="5881688" y="27225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9" name="Oval 159"/>
              <p:cNvSpPr>
                <a:spLocks noChangeArrowheads="1"/>
              </p:cNvSpPr>
              <p:nvPr/>
            </p:nvSpPr>
            <p:spPr bwMode="auto">
              <a:xfrm>
                <a:off x="6199188" y="2528888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0" name="Oval 169"/>
              <p:cNvSpPr>
                <a:spLocks noChangeArrowheads="1"/>
              </p:cNvSpPr>
              <p:nvPr/>
            </p:nvSpPr>
            <p:spPr bwMode="auto">
              <a:xfrm>
                <a:off x="6515100" y="23145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1" name="Oval 179"/>
              <p:cNvSpPr>
                <a:spLocks noChangeArrowheads="1"/>
              </p:cNvSpPr>
              <p:nvPr/>
            </p:nvSpPr>
            <p:spPr bwMode="auto">
              <a:xfrm>
                <a:off x="6831013" y="2070100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auto">
              <a:xfrm>
                <a:off x="7188200" y="21510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3" name="Oval 199"/>
              <p:cNvSpPr>
                <a:spLocks noChangeArrowheads="1"/>
              </p:cNvSpPr>
              <p:nvPr/>
            </p:nvSpPr>
            <p:spPr bwMode="auto">
              <a:xfrm>
                <a:off x="7566025" y="13144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4" name="Oval 210"/>
              <p:cNvSpPr>
                <a:spLocks noChangeArrowheads="1"/>
              </p:cNvSpPr>
              <p:nvPr/>
            </p:nvSpPr>
            <p:spPr bwMode="auto">
              <a:xfrm>
                <a:off x="7902575" y="13747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5" name="Oval 220"/>
              <p:cNvSpPr>
                <a:spLocks noChangeArrowheads="1"/>
              </p:cNvSpPr>
              <p:nvPr/>
            </p:nvSpPr>
            <p:spPr bwMode="auto">
              <a:xfrm>
                <a:off x="8299450" y="8858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65" name="Line 221"/>
            <p:cNvSpPr>
              <a:spLocks noChangeShapeType="1"/>
            </p:cNvSpPr>
            <p:nvPr/>
          </p:nvSpPr>
          <p:spPr bwMode="auto">
            <a:xfrm flipH="1">
              <a:off x="1223276" y="1292596"/>
              <a:ext cx="7508282" cy="4363443"/>
            </a:xfrm>
            <a:prstGeom prst="line">
              <a:avLst/>
            </a:prstGeom>
            <a:noFill/>
            <a:ln w="25400" cap="rnd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Earnings vs. Kindergarten Test Score</a:t>
            </a:r>
          </a:p>
        </p:txBody>
      </p:sp>
      <p:pic>
        <p:nvPicPr>
          <p:cNvPr id="143" name="Picture 2" descr="https://encrypted-tbn1.gstatic.com/images?q=tbn:ANd9GcTeIFa6kltu0UROfQ0xLIZnP6Zc465s0DQNXUCKNKa9-7QIQGLS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23" y="1397122"/>
            <a:ext cx="551033" cy="431715"/>
          </a:xfrm>
          <a:prstGeom prst="rect">
            <a:avLst/>
          </a:prstGeom>
          <a:noFill/>
        </p:spPr>
      </p:pic>
      <p:pic>
        <p:nvPicPr>
          <p:cNvPr id="144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6" y="539109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R</a:t>
            </a:r>
            <a:r>
              <a:rPr lang="en-US" sz="2000" i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1316" y="2766278"/>
            <a:ext cx="395703" cy="582921"/>
          </a:xfrm>
          <a:prstGeom prst="straightConnector1">
            <a:avLst/>
          </a:prstGeom>
          <a:ln w="25400">
            <a:solidFill>
              <a:srgbClr val="29A1BB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1095" y="1447800"/>
            <a:ext cx="4755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Binned scatter plot: dots show </a:t>
            </a:r>
            <a:r>
              <a:rPr lang="en-US" i="1" dirty="0" smtClean="0"/>
              <a:t>average </a:t>
            </a:r>
            <a:r>
              <a:rPr lang="en-US" dirty="0" smtClean="0"/>
              <a:t>earnings </a:t>
            </a:r>
          </a:p>
          <a:p>
            <a:r>
              <a:rPr lang="en-US" dirty="0" smtClean="0"/>
              <a:t>for students in 5-percentile bins</a:t>
            </a:r>
          </a:p>
          <a:p>
            <a:endParaRPr lang="en-US" i="1" dirty="0"/>
          </a:p>
          <a:p>
            <a:r>
              <a:rPr lang="en-US" dirty="0" smtClean="0"/>
              <a:t>Ex: students scoring between 45-50 percentile </a:t>
            </a:r>
          </a:p>
          <a:p>
            <a:r>
              <a:rPr lang="en-US" dirty="0" smtClean="0"/>
              <a:t>earn about $17,000 on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16200000">
            <a:off x="-673727" y="3513239"/>
            <a:ext cx="4736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Average Earnings from Age 25-27</a:t>
            </a:r>
          </a:p>
        </p:txBody>
      </p:sp>
      <p:sp>
        <p:nvSpPr>
          <p:cNvPr id="13" name="Rectangle 229"/>
          <p:cNvSpPr>
            <a:spLocks noChangeArrowheads="1"/>
          </p:cNvSpPr>
          <p:nvPr/>
        </p:nvSpPr>
        <p:spPr bwMode="auto">
          <a:xfrm>
            <a:off x="2034425" y="5622992"/>
            <a:ext cx="556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$10K</a:t>
            </a: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auto">
          <a:xfrm>
            <a:off x="2849283" y="602759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Rectangle 241"/>
          <p:cNvSpPr>
            <a:spLocks noChangeArrowheads="1"/>
          </p:cNvSpPr>
          <p:nvPr/>
        </p:nvSpPr>
        <p:spPr bwMode="auto">
          <a:xfrm>
            <a:off x="420627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6" name="Rectangle 242"/>
          <p:cNvSpPr>
            <a:spLocks noChangeArrowheads="1"/>
          </p:cNvSpPr>
          <p:nvPr/>
        </p:nvSpPr>
        <p:spPr bwMode="auto">
          <a:xfrm>
            <a:off x="560963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7" name="Rectangle 243"/>
          <p:cNvSpPr>
            <a:spLocks noChangeArrowheads="1"/>
          </p:cNvSpPr>
          <p:nvPr/>
        </p:nvSpPr>
        <p:spPr bwMode="auto">
          <a:xfrm>
            <a:off x="7094908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Rectangle 244"/>
          <p:cNvSpPr>
            <a:spLocks noChangeArrowheads="1"/>
          </p:cNvSpPr>
          <p:nvPr/>
        </p:nvSpPr>
        <p:spPr bwMode="auto">
          <a:xfrm>
            <a:off x="8502904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Rectangle 245"/>
          <p:cNvSpPr>
            <a:spLocks noChangeArrowheads="1"/>
          </p:cNvSpPr>
          <p:nvPr/>
        </p:nvSpPr>
        <p:spPr bwMode="auto">
          <a:xfrm>
            <a:off x="9912470" y="60275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748823" y="1017368"/>
            <a:ext cx="0" cy="494494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7277" y="5960854"/>
            <a:ext cx="750828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7277" y="4178652"/>
            <a:ext cx="7508283" cy="1451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7277" y="2602352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Line 223"/>
          <p:cNvSpPr>
            <a:spLocks noChangeShapeType="1"/>
          </p:cNvSpPr>
          <p:nvPr/>
        </p:nvSpPr>
        <p:spPr bwMode="auto">
          <a:xfrm>
            <a:off x="2664376" y="4178643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24"/>
          <p:cNvSpPr>
            <a:spLocks noChangeShapeType="1"/>
          </p:cNvSpPr>
          <p:nvPr/>
        </p:nvSpPr>
        <p:spPr bwMode="auto">
          <a:xfrm>
            <a:off x="2664376" y="2602352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5"/>
          <p:cNvSpPr>
            <a:spLocks noChangeShapeType="1"/>
          </p:cNvSpPr>
          <p:nvPr/>
        </p:nvSpPr>
        <p:spPr bwMode="auto">
          <a:xfrm>
            <a:off x="2664376" y="1013009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2062248" y="4065570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$15K</a:t>
            </a: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2062248" y="248927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$20K</a:t>
            </a: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2062248" y="914437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$25K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04924" y="5966646"/>
            <a:ext cx="7160533" cy="65256"/>
            <a:chOff x="1380922" y="5954544"/>
            <a:chExt cx="7160533" cy="65256"/>
          </a:xfrm>
        </p:grpSpPr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V="1">
              <a:off x="1380922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 flipV="1">
              <a:off x="281210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4" name="Line 232"/>
            <p:cNvSpPr>
              <a:spLocks noChangeShapeType="1"/>
            </p:cNvSpPr>
            <p:nvPr/>
          </p:nvSpPr>
          <p:spPr bwMode="auto">
            <a:xfrm flipV="1">
              <a:off x="424173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V="1">
              <a:off x="5671369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 flipV="1">
              <a:off x="711182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 flipV="1">
              <a:off x="854145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745733" y="5763637"/>
            <a:ext cx="7508283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41" name="Line 223"/>
          <p:cNvSpPr>
            <a:spLocks noChangeShapeType="1"/>
          </p:cNvSpPr>
          <p:nvPr/>
        </p:nvSpPr>
        <p:spPr bwMode="auto">
          <a:xfrm>
            <a:off x="2667000" y="5763637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775097" y="1031860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47277" y="1324786"/>
            <a:ext cx="7508283" cy="4540360"/>
            <a:chOff x="1223276" y="1292596"/>
            <a:chExt cx="7508282" cy="45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32"/>
            <p:cNvGrpSpPr>
              <a:grpSpLocks/>
            </p:cNvGrpSpPr>
            <p:nvPr/>
          </p:nvGrpSpPr>
          <p:grpSpPr bwMode="auto">
            <a:xfrm>
              <a:off x="1649848" y="1321599"/>
              <a:ext cx="6653593" cy="4511357"/>
              <a:chOff x="1536700" y="885825"/>
              <a:chExt cx="6834188" cy="4938713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1536700" y="575310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965325" y="44989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2393950" y="4967288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70188" y="425291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159125" y="42735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Oval 79"/>
              <p:cNvSpPr>
                <a:spLocks noChangeArrowheads="1"/>
              </p:cNvSpPr>
              <p:nvPr/>
            </p:nvSpPr>
            <p:spPr bwMode="auto">
              <a:xfrm>
                <a:off x="3505200" y="40703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2" name="Oval 89"/>
              <p:cNvSpPr>
                <a:spLocks noChangeArrowheads="1"/>
              </p:cNvSpPr>
              <p:nvPr/>
            </p:nvSpPr>
            <p:spPr bwMode="auto">
              <a:xfrm>
                <a:off x="3862388" y="3895725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4229100" y="38655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4" name="Oval 109"/>
              <p:cNvSpPr>
                <a:spLocks noChangeArrowheads="1"/>
              </p:cNvSpPr>
              <p:nvPr/>
            </p:nvSpPr>
            <p:spPr bwMode="auto">
              <a:xfrm>
                <a:off x="4576763" y="31416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5" name="Oval 119"/>
              <p:cNvSpPr>
                <a:spLocks noChangeArrowheads="1"/>
              </p:cNvSpPr>
              <p:nvPr/>
            </p:nvSpPr>
            <p:spPr bwMode="auto">
              <a:xfrm>
                <a:off x="4902200" y="30702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129"/>
              <p:cNvSpPr>
                <a:spLocks noChangeArrowheads="1"/>
              </p:cNvSpPr>
              <p:nvPr/>
            </p:nvSpPr>
            <p:spPr bwMode="auto">
              <a:xfrm>
                <a:off x="5229225" y="290671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7" name="Oval 139"/>
              <p:cNvSpPr>
                <a:spLocks noChangeArrowheads="1"/>
              </p:cNvSpPr>
              <p:nvPr/>
            </p:nvSpPr>
            <p:spPr bwMode="auto">
              <a:xfrm>
                <a:off x="5565775" y="28860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8" name="Oval 149"/>
              <p:cNvSpPr>
                <a:spLocks noChangeArrowheads="1"/>
              </p:cNvSpPr>
              <p:nvPr/>
            </p:nvSpPr>
            <p:spPr bwMode="auto">
              <a:xfrm>
                <a:off x="5881688" y="27225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9" name="Oval 159"/>
              <p:cNvSpPr>
                <a:spLocks noChangeArrowheads="1"/>
              </p:cNvSpPr>
              <p:nvPr/>
            </p:nvSpPr>
            <p:spPr bwMode="auto">
              <a:xfrm>
                <a:off x="6199188" y="2528888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0" name="Oval 169"/>
              <p:cNvSpPr>
                <a:spLocks noChangeArrowheads="1"/>
              </p:cNvSpPr>
              <p:nvPr/>
            </p:nvSpPr>
            <p:spPr bwMode="auto">
              <a:xfrm>
                <a:off x="6515100" y="23145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1" name="Oval 179"/>
              <p:cNvSpPr>
                <a:spLocks noChangeArrowheads="1"/>
              </p:cNvSpPr>
              <p:nvPr/>
            </p:nvSpPr>
            <p:spPr bwMode="auto">
              <a:xfrm>
                <a:off x="6831013" y="2070100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auto">
              <a:xfrm>
                <a:off x="7188200" y="21510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3" name="Oval 199"/>
              <p:cNvSpPr>
                <a:spLocks noChangeArrowheads="1"/>
              </p:cNvSpPr>
              <p:nvPr/>
            </p:nvSpPr>
            <p:spPr bwMode="auto">
              <a:xfrm>
                <a:off x="7566025" y="13144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4" name="Oval 210"/>
              <p:cNvSpPr>
                <a:spLocks noChangeArrowheads="1"/>
              </p:cNvSpPr>
              <p:nvPr/>
            </p:nvSpPr>
            <p:spPr bwMode="auto">
              <a:xfrm>
                <a:off x="7902575" y="13747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5" name="Oval 220"/>
              <p:cNvSpPr>
                <a:spLocks noChangeArrowheads="1"/>
              </p:cNvSpPr>
              <p:nvPr/>
            </p:nvSpPr>
            <p:spPr bwMode="auto">
              <a:xfrm>
                <a:off x="8299450" y="8858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65" name="Line 221"/>
            <p:cNvSpPr>
              <a:spLocks noChangeShapeType="1"/>
            </p:cNvSpPr>
            <p:nvPr/>
          </p:nvSpPr>
          <p:spPr bwMode="auto">
            <a:xfrm flipH="1">
              <a:off x="1223276" y="1292596"/>
              <a:ext cx="7508282" cy="4363443"/>
            </a:xfrm>
            <a:prstGeom prst="line">
              <a:avLst/>
            </a:prstGeom>
            <a:noFill/>
            <a:ln w="25400" cap="rnd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Earnings vs. Kindergarten Test Score</a:t>
            </a:r>
          </a:p>
        </p:txBody>
      </p:sp>
      <p:pic>
        <p:nvPicPr>
          <p:cNvPr id="143" name="Picture 2" descr="https://encrypted-tbn1.gstatic.com/images?q=tbn:ANd9GcTeIFa6kltu0UROfQ0xLIZnP6Zc465s0DQNXUCKNKa9-7QIQGLS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23" y="1397122"/>
            <a:ext cx="551033" cy="431715"/>
          </a:xfrm>
          <a:prstGeom prst="rect">
            <a:avLst/>
          </a:prstGeom>
          <a:noFill/>
        </p:spPr>
      </p:pic>
      <p:pic>
        <p:nvPicPr>
          <p:cNvPr id="144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34" y="5391090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R</a:t>
            </a:r>
            <a:r>
              <a:rPr lang="en-US" sz="2000" i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0.05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10200" y="2156067"/>
            <a:ext cx="867365" cy="206163"/>
          </a:xfrm>
          <a:prstGeom prst="straightConnector1">
            <a:avLst/>
          </a:prstGeom>
          <a:ln w="25400">
            <a:solidFill>
              <a:srgbClr val="29A1BB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5959" y="1423056"/>
            <a:ext cx="3183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But lot of variation in students’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earnings around the average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 each bin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21" y="3886200"/>
            <a:ext cx="34775" cy="1676400"/>
            <a:chOff x="6518425" y="3886200"/>
            <a:chExt cx="34775" cy="1676400"/>
          </a:xfrm>
        </p:grpSpPr>
        <p:sp>
          <p:nvSpPr>
            <p:cNvPr id="60" name="Oval 129"/>
            <p:cNvSpPr>
              <a:spLocks noChangeArrowheads="1"/>
            </p:cNvSpPr>
            <p:nvPr/>
          </p:nvSpPr>
          <p:spPr bwMode="auto">
            <a:xfrm>
              <a:off x="6518425" y="3886200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1" name="Oval 129"/>
            <p:cNvSpPr>
              <a:spLocks noChangeArrowheads="1"/>
            </p:cNvSpPr>
            <p:nvPr/>
          </p:nvSpPr>
          <p:spPr bwMode="auto">
            <a:xfrm>
              <a:off x="6518425" y="40821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2" name="Oval 129"/>
            <p:cNvSpPr>
              <a:spLocks noChangeArrowheads="1"/>
            </p:cNvSpPr>
            <p:nvPr/>
          </p:nvSpPr>
          <p:spPr bwMode="auto">
            <a:xfrm>
              <a:off x="6518425" y="43107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7" name="Oval 129"/>
            <p:cNvSpPr>
              <a:spLocks noChangeArrowheads="1"/>
            </p:cNvSpPr>
            <p:nvPr/>
          </p:nvSpPr>
          <p:spPr bwMode="auto">
            <a:xfrm>
              <a:off x="6518425" y="4767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8" name="Oval 129"/>
            <p:cNvSpPr>
              <a:spLocks noChangeArrowheads="1"/>
            </p:cNvSpPr>
            <p:nvPr/>
          </p:nvSpPr>
          <p:spPr bwMode="auto">
            <a:xfrm>
              <a:off x="6518425" y="44631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9" name="Oval 129"/>
            <p:cNvSpPr>
              <a:spLocks noChangeArrowheads="1"/>
            </p:cNvSpPr>
            <p:nvPr/>
          </p:nvSpPr>
          <p:spPr bwMode="auto">
            <a:xfrm>
              <a:off x="6518425" y="5148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90" name="Oval 129"/>
            <p:cNvSpPr>
              <a:spLocks noChangeArrowheads="1"/>
            </p:cNvSpPr>
            <p:nvPr/>
          </p:nvSpPr>
          <p:spPr bwMode="auto">
            <a:xfrm>
              <a:off x="6518425" y="5529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91" name="Oval 129"/>
          <p:cNvSpPr>
            <a:spLocks noChangeArrowheads="1"/>
          </p:cNvSpPr>
          <p:nvPr/>
        </p:nvSpPr>
        <p:spPr bwMode="auto">
          <a:xfrm>
            <a:off x="6483670" y="1371600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2" name="Oval 129"/>
          <p:cNvSpPr>
            <a:spLocks noChangeArrowheads="1"/>
          </p:cNvSpPr>
          <p:nvPr/>
        </p:nvSpPr>
        <p:spPr bwMode="auto">
          <a:xfrm>
            <a:off x="6483670" y="15675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3" name="Oval 129"/>
          <p:cNvSpPr>
            <a:spLocks noChangeArrowheads="1"/>
          </p:cNvSpPr>
          <p:nvPr/>
        </p:nvSpPr>
        <p:spPr bwMode="auto">
          <a:xfrm>
            <a:off x="6483670" y="17961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4" name="Oval 129"/>
          <p:cNvSpPr>
            <a:spLocks noChangeArrowheads="1"/>
          </p:cNvSpPr>
          <p:nvPr/>
        </p:nvSpPr>
        <p:spPr bwMode="auto">
          <a:xfrm>
            <a:off x="6483670" y="2253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5" name="Oval 129"/>
          <p:cNvSpPr>
            <a:spLocks noChangeArrowheads="1"/>
          </p:cNvSpPr>
          <p:nvPr/>
        </p:nvSpPr>
        <p:spPr bwMode="auto">
          <a:xfrm>
            <a:off x="6483670" y="19485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6" name="Oval 129"/>
          <p:cNvSpPr>
            <a:spLocks noChangeArrowheads="1"/>
          </p:cNvSpPr>
          <p:nvPr/>
        </p:nvSpPr>
        <p:spPr bwMode="auto">
          <a:xfrm>
            <a:off x="6477021" y="2634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7" name="Oval 129"/>
          <p:cNvSpPr>
            <a:spLocks noChangeArrowheads="1"/>
          </p:cNvSpPr>
          <p:nvPr/>
        </p:nvSpPr>
        <p:spPr bwMode="auto">
          <a:xfrm>
            <a:off x="6477021" y="3015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16200000">
            <a:off x="-673727" y="3513239"/>
            <a:ext cx="4736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Average Earnings from Age 25-27</a:t>
            </a:r>
          </a:p>
        </p:txBody>
      </p:sp>
      <p:sp>
        <p:nvSpPr>
          <p:cNvPr id="13" name="Rectangle 229"/>
          <p:cNvSpPr>
            <a:spLocks noChangeArrowheads="1"/>
          </p:cNvSpPr>
          <p:nvPr/>
        </p:nvSpPr>
        <p:spPr bwMode="auto">
          <a:xfrm>
            <a:off x="2034425" y="5622992"/>
            <a:ext cx="556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$10K</a:t>
            </a: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auto">
          <a:xfrm>
            <a:off x="2849283" y="602759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Rectangle 241"/>
          <p:cNvSpPr>
            <a:spLocks noChangeArrowheads="1"/>
          </p:cNvSpPr>
          <p:nvPr/>
        </p:nvSpPr>
        <p:spPr bwMode="auto">
          <a:xfrm>
            <a:off x="420627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6" name="Rectangle 242"/>
          <p:cNvSpPr>
            <a:spLocks noChangeArrowheads="1"/>
          </p:cNvSpPr>
          <p:nvPr/>
        </p:nvSpPr>
        <p:spPr bwMode="auto">
          <a:xfrm>
            <a:off x="560963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7" name="Rectangle 243"/>
          <p:cNvSpPr>
            <a:spLocks noChangeArrowheads="1"/>
          </p:cNvSpPr>
          <p:nvPr/>
        </p:nvSpPr>
        <p:spPr bwMode="auto">
          <a:xfrm>
            <a:off x="7094908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Rectangle 244"/>
          <p:cNvSpPr>
            <a:spLocks noChangeArrowheads="1"/>
          </p:cNvSpPr>
          <p:nvPr/>
        </p:nvSpPr>
        <p:spPr bwMode="auto">
          <a:xfrm>
            <a:off x="8502904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Rectangle 245"/>
          <p:cNvSpPr>
            <a:spLocks noChangeArrowheads="1"/>
          </p:cNvSpPr>
          <p:nvPr/>
        </p:nvSpPr>
        <p:spPr bwMode="auto">
          <a:xfrm>
            <a:off x="9912470" y="60275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748823" y="1017368"/>
            <a:ext cx="0" cy="494494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7277" y="5960854"/>
            <a:ext cx="750828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7277" y="4178652"/>
            <a:ext cx="7508283" cy="1451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7277" y="2602352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Line 223"/>
          <p:cNvSpPr>
            <a:spLocks noChangeShapeType="1"/>
          </p:cNvSpPr>
          <p:nvPr/>
        </p:nvSpPr>
        <p:spPr bwMode="auto">
          <a:xfrm>
            <a:off x="2664376" y="4178643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24"/>
          <p:cNvSpPr>
            <a:spLocks noChangeShapeType="1"/>
          </p:cNvSpPr>
          <p:nvPr/>
        </p:nvSpPr>
        <p:spPr bwMode="auto">
          <a:xfrm>
            <a:off x="2664376" y="2602352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5"/>
          <p:cNvSpPr>
            <a:spLocks noChangeShapeType="1"/>
          </p:cNvSpPr>
          <p:nvPr/>
        </p:nvSpPr>
        <p:spPr bwMode="auto">
          <a:xfrm>
            <a:off x="2664376" y="1013009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2062248" y="4065570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$15K</a:t>
            </a: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2062248" y="248927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$20K</a:t>
            </a: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2062248" y="914437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$25K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04924" y="5966646"/>
            <a:ext cx="7160533" cy="65256"/>
            <a:chOff x="1380922" y="5954544"/>
            <a:chExt cx="7160533" cy="65256"/>
          </a:xfrm>
        </p:grpSpPr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V="1">
              <a:off x="1380922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 flipV="1">
              <a:off x="281210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4" name="Line 232"/>
            <p:cNvSpPr>
              <a:spLocks noChangeShapeType="1"/>
            </p:cNvSpPr>
            <p:nvPr/>
          </p:nvSpPr>
          <p:spPr bwMode="auto">
            <a:xfrm flipV="1">
              <a:off x="424173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V="1">
              <a:off x="5671369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 flipV="1">
              <a:off x="711182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 flipV="1">
              <a:off x="854145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745733" y="5763637"/>
            <a:ext cx="7508283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41" name="Line 223"/>
          <p:cNvSpPr>
            <a:spLocks noChangeShapeType="1"/>
          </p:cNvSpPr>
          <p:nvPr/>
        </p:nvSpPr>
        <p:spPr bwMode="auto">
          <a:xfrm>
            <a:off x="2667000" y="5763637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775097" y="1031860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47277" y="1324786"/>
            <a:ext cx="7508283" cy="4540360"/>
            <a:chOff x="1223276" y="1292596"/>
            <a:chExt cx="7508282" cy="45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32"/>
            <p:cNvGrpSpPr>
              <a:grpSpLocks/>
            </p:cNvGrpSpPr>
            <p:nvPr/>
          </p:nvGrpSpPr>
          <p:grpSpPr bwMode="auto">
            <a:xfrm>
              <a:off x="1649848" y="1321599"/>
              <a:ext cx="6653593" cy="4511357"/>
              <a:chOff x="1536700" y="885825"/>
              <a:chExt cx="6834188" cy="4938713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1536700" y="575310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965325" y="44989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2393950" y="4967288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70188" y="425291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159125" y="42735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Oval 79"/>
              <p:cNvSpPr>
                <a:spLocks noChangeArrowheads="1"/>
              </p:cNvSpPr>
              <p:nvPr/>
            </p:nvSpPr>
            <p:spPr bwMode="auto">
              <a:xfrm>
                <a:off x="3505200" y="40703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2" name="Oval 89"/>
              <p:cNvSpPr>
                <a:spLocks noChangeArrowheads="1"/>
              </p:cNvSpPr>
              <p:nvPr/>
            </p:nvSpPr>
            <p:spPr bwMode="auto">
              <a:xfrm>
                <a:off x="3862388" y="3895725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4229100" y="38655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4" name="Oval 109"/>
              <p:cNvSpPr>
                <a:spLocks noChangeArrowheads="1"/>
              </p:cNvSpPr>
              <p:nvPr/>
            </p:nvSpPr>
            <p:spPr bwMode="auto">
              <a:xfrm>
                <a:off x="4576763" y="31416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5" name="Oval 119"/>
              <p:cNvSpPr>
                <a:spLocks noChangeArrowheads="1"/>
              </p:cNvSpPr>
              <p:nvPr/>
            </p:nvSpPr>
            <p:spPr bwMode="auto">
              <a:xfrm>
                <a:off x="4902200" y="30702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129"/>
              <p:cNvSpPr>
                <a:spLocks noChangeArrowheads="1"/>
              </p:cNvSpPr>
              <p:nvPr/>
            </p:nvSpPr>
            <p:spPr bwMode="auto">
              <a:xfrm>
                <a:off x="5229225" y="290671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7" name="Oval 139"/>
              <p:cNvSpPr>
                <a:spLocks noChangeArrowheads="1"/>
              </p:cNvSpPr>
              <p:nvPr/>
            </p:nvSpPr>
            <p:spPr bwMode="auto">
              <a:xfrm>
                <a:off x="5565775" y="28860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8" name="Oval 149"/>
              <p:cNvSpPr>
                <a:spLocks noChangeArrowheads="1"/>
              </p:cNvSpPr>
              <p:nvPr/>
            </p:nvSpPr>
            <p:spPr bwMode="auto">
              <a:xfrm>
                <a:off x="5881688" y="27225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9" name="Oval 159"/>
              <p:cNvSpPr>
                <a:spLocks noChangeArrowheads="1"/>
              </p:cNvSpPr>
              <p:nvPr/>
            </p:nvSpPr>
            <p:spPr bwMode="auto">
              <a:xfrm>
                <a:off x="6199188" y="2528888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0" name="Oval 169"/>
              <p:cNvSpPr>
                <a:spLocks noChangeArrowheads="1"/>
              </p:cNvSpPr>
              <p:nvPr/>
            </p:nvSpPr>
            <p:spPr bwMode="auto">
              <a:xfrm>
                <a:off x="6515100" y="23145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1" name="Oval 179"/>
              <p:cNvSpPr>
                <a:spLocks noChangeArrowheads="1"/>
              </p:cNvSpPr>
              <p:nvPr/>
            </p:nvSpPr>
            <p:spPr bwMode="auto">
              <a:xfrm>
                <a:off x="6831013" y="2070100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auto">
              <a:xfrm>
                <a:off x="7188200" y="21510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3" name="Oval 199"/>
              <p:cNvSpPr>
                <a:spLocks noChangeArrowheads="1"/>
              </p:cNvSpPr>
              <p:nvPr/>
            </p:nvSpPr>
            <p:spPr bwMode="auto">
              <a:xfrm>
                <a:off x="7566025" y="13144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4" name="Oval 210"/>
              <p:cNvSpPr>
                <a:spLocks noChangeArrowheads="1"/>
              </p:cNvSpPr>
              <p:nvPr/>
            </p:nvSpPr>
            <p:spPr bwMode="auto">
              <a:xfrm>
                <a:off x="7902575" y="13747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5" name="Oval 220"/>
              <p:cNvSpPr>
                <a:spLocks noChangeArrowheads="1"/>
              </p:cNvSpPr>
              <p:nvPr/>
            </p:nvSpPr>
            <p:spPr bwMode="auto">
              <a:xfrm>
                <a:off x="8299450" y="8858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65" name="Line 221"/>
            <p:cNvSpPr>
              <a:spLocks noChangeShapeType="1"/>
            </p:cNvSpPr>
            <p:nvPr/>
          </p:nvSpPr>
          <p:spPr bwMode="auto">
            <a:xfrm flipH="1">
              <a:off x="1223276" y="1292596"/>
              <a:ext cx="7508282" cy="4363443"/>
            </a:xfrm>
            <a:prstGeom prst="line">
              <a:avLst/>
            </a:prstGeom>
            <a:noFill/>
            <a:ln w="25400" cap="rnd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Earnings vs. Kindergarten Test Score</a:t>
            </a:r>
          </a:p>
        </p:txBody>
      </p:sp>
      <p:pic>
        <p:nvPicPr>
          <p:cNvPr id="143" name="Picture 2" descr="https://encrypted-tbn1.gstatic.com/images?q=tbn:ANd9GcTeIFa6kltu0UROfQ0xLIZnP6Zc465s0DQNXUCKNKa9-7QIQGLS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23" y="1397122"/>
            <a:ext cx="551033" cy="431715"/>
          </a:xfrm>
          <a:prstGeom prst="rect">
            <a:avLst/>
          </a:prstGeom>
          <a:noFill/>
        </p:spPr>
      </p:pic>
      <p:pic>
        <p:nvPicPr>
          <p:cNvPr id="144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6" y="539109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R</a:t>
            </a:r>
            <a:r>
              <a:rPr lang="en-US" sz="2000" i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557484" y="4909509"/>
            <a:ext cx="486365" cy="410386"/>
          </a:xfrm>
          <a:prstGeom prst="straightConnector1">
            <a:avLst/>
          </a:prstGeom>
          <a:ln w="25400">
            <a:solidFill>
              <a:srgbClr val="29A1BB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23167" y="4208080"/>
            <a:ext cx="359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Test scores explain only 5% of the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variation in earnings across students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21" y="3886200"/>
            <a:ext cx="34775" cy="1676400"/>
            <a:chOff x="6518425" y="3886200"/>
            <a:chExt cx="34775" cy="1676400"/>
          </a:xfrm>
        </p:grpSpPr>
        <p:sp>
          <p:nvSpPr>
            <p:cNvPr id="60" name="Oval 129"/>
            <p:cNvSpPr>
              <a:spLocks noChangeArrowheads="1"/>
            </p:cNvSpPr>
            <p:nvPr/>
          </p:nvSpPr>
          <p:spPr bwMode="auto">
            <a:xfrm>
              <a:off x="6518425" y="3886200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1" name="Oval 129"/>
            <p:cNvSpPr>
              <a:spLocks noChangeArrowheads="1"/>
            </p:cNvSpPr>
            <p:nvPr/>
          </p:nvSpPr>
          <p:spPr bwMode="auto">
            <a:xfrm>
              <a:off x="6518425" y="40821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62" name="Oval 129"/>
            <p:cNvSpPr>
              <a:spLocks noChangeArrowheads="1"/>
            </p:cNvSpPr>
            <p:nvPr/>
          </p:nvSpPr>
          <p:spPr bwMode="auto">
            <a:xfrm>
              <a:off x="6518425" y="43107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7" name="Oval 129"/>
            <p:cNvSpPr>
              <a:spLocks noChangeArrowheads="1"/>
            </p:cNvSpPr>
            <p:nvPr/>
          </p:nvSpPr>
          <p:spPr bwMode="auto">
            <a:xfrm>
              <a:off x="6518425" y="4767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8" name="Oval 129"/>
            <p:cNvSpPr>
              <a:spLocks noChangeArrowheads="1"/>
            </p:cNvSpPr>
            <p:nvPr/>
          </p:nvSpPr>
          <p:spPr bwMode="auto">
            <a:xfrm>
              <a:off x="6518425" y="44631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89" name="Oval 129"/>
            <p:cNvSpPr>
              <a:spLocks noChangeArrowheads="1"/>
            </p:cNvSpPr>
            <p:nvPr/>
          </p:nvSpPr>
          <p:spPr bwMode="auto">
            <a:xfrm>
              <a:off x="6518425" y="5148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90" name="Oval 129"/>
            <p:cNvSpPr>
              <a:spLocks noChangeArrowheads="1"/>
            </p:cNvSpPr>
            <p:nvPr/>
          </p:nvSpPr>
          <p:spPr bwMode="auto">
            <a:xfrm>
              <a:off x="6518425" y="5529972"/>
              <a:ext cx="34775" cy="3262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91" name="Oval 129"/>
          <p:cNvSpPr>
            <a:spLocks noChangeArrowheads="1"/>
          </p:cNvSpPr>
          <p:nvPr/>
        </p:nvSpPr>
        <p:spPr bwMode="auto">
          <a:xfrm>
            <a:off x="6483670" y="1371600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2" name="Oval 129"/>
          <p:cNvSpPr>
            <a:spLocks noChangeArrowheads="1"/>
          </p:cNvSpPr>
          <p:nvPr/>
        </p:nvSpPr>
        <p:spPr bwMode="auto">
          <a:xfrm>
            <a:off x="6483670" y="15675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3" name="Oval 129"/>
          <p:cNvSpPr>
            <a:spLocks noChangeArrowheads="1"/>
          </p:cNvSpPr>
          <p:nvPr/>
        </p:nvSpPr>
        <p:spPr bwMode="auto">
          <a:xfrm>
            <a:off x="6483670" y="17961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4" name="Oval 129"/>
          <p:cNvSpPr>
            <a:spLocks noChangeArrowheads="1"/>
          </p:cNvSpPr>
          <p:nvPr/>
        </p:nvSpPr>
        <p:spPr bwMode="auto">
          <a:xfrm>
            <a:off x="6483670" y="2253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5" name="Oval 129"/>
          <p:cNvSpPr>
            <a:spLocks noChangeArrowheads="1"/>
          </p:cNvSpPr>
          <p:nvPr/>
        </p:nvSpPr>
        <p:spPr bwMode="auto">
          <a:xfrm>
            <a:off x="6483670" y="19485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6" name="Oval 129"/>
          <p:cNvSpPr>
            <a:spLocks noChangeArrowheads="1"/>
          </p:cNvSpPr>
          <p:nvPr/>
        </p:nvSpPr>
        <p:spPr bwMode="auto">
          <a:xfrm>
            <a:off x="6477021" y="2634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97" name="Oval 129"/>
          <p:cNvSpPr>
            <a:spLocks noChangeArrowheads="1"/>
          </p:cNvSpPr>
          <p:nvPr/>
        </p:nvSpPr>
        <p:spPr bwMode="auto">
          <a:xfrm>
            <a:off x="6477021" y="3015372"/>
            <a:ext cx="34775" cy="32628"/>
          </a:xfrm>
          <a:prstGeom prst="ellipse">
            <a:avLst/>
          </a:prstGeom>
          <a:solidFill>
            <a:schemeClr val="tx1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16200000">
            <a:off x="-673727" y="3513239"/>
            <a:ext cx="4736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Average Earnings from Age 25-27</a:t>
            </a:r>
          </a:p>
        </p:txBody>
      </p:sp>
      <p:sp>
        <p:nvSpPr>
          <p:cNvPr id="13" name="Rectangle 229"/>
          <p:cNvSpPr>
            <a:spLocks noChangeArrowheads="1"/>
          </p:cNvSpPr>
          <p:nvPr/>
        </p:nvSpPr>
        <p:spPr bwMode="auto">
          <a:xfrm>
            <a:off x="2034425" y="5622992"/>
            <a:ext cx="556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$10K</a:t>
            </a: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auto">
          <a:xfrm>
            <a:off x="2849283" y="602759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Rectangle 241"/>
          <p:cNvSpPr>
            <a:spLocks noChangeArrowheads="1"/>
          </p:cNvSpPr>
          <p:nvPr/>
        </p:nvSpPr>
        <p:spPr bwMode="auto">
          <a:xfrm>
            <a:off x="420627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6" name="Rectangle 242"/>
          <p:cNvSpPr>
            <a:spLocks noChangeArrowheads="1"/>
          </p:cNvSpPr>
          <p:nvPr/>
        </p:nvSpPr>
        <p:spPr bwMode="auto">
          <a:xfrm>
            <a:off x="5609635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7" name="Rectangle 243"/>
          <p:cNvSpPr>
            <a:spLocks noChangeArrowheads="1"/>
          </p:cNvSpPr>
          <p:nvPr/>
        </p:nvSpPr>
        <p:spPr bwMode="auto">
          <a:xfrm>
            <a:off x="7094908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Rectangle 244"/>
          <p:cNvSpPr>
            <a:spLocks noChangeArrowheads="1"/>
          </p:cNvSpPr>
          <p:nvPr/>
        </p:nvSpPr>
        <p:spPr bwMode="auto">
          <a:xfrm>
            <a:off x="8502904" y="60275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Rectangle 245"/>
          <p:cNvSpPr>
            <a:spLocks noChangeArrowheads="1"/>
          </p:cNvSpPr>
          <p:nvPr/>
        </p:nvSpPr>
        <p:spPr bwMode="auto">
          <a:xfrm>
            <a:off x="9912470" y="60275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748823" y="1017368"/>
            <a:ext cx="0" cy="494494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747277" y="5960854"/>
            <a:ext cx="750828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7277" y="4178652"/>
            <a:ext cx="7508283" cy="1451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7277" y="2602352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26" name="Line 223"/>
          <p:cNvSpPr>
            <a:spLocks noChangeShapeType="1"/>
          </p:cNvSpPr>
          <p:nvPr/>
        </p:nvSpPr>
        <p:spPr bwMode="auto">
          <a:xfrm>
            <a:off x="2664376" y="4178643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24"/>
          <p:cNvSpPr>
            <a:spLocks noChangeShapeType="1"/>
          </p:cNvSpPr>
          <p:nvPr/>
        </p:nvSpPr>
        <p:spPr bwMode="auto">
          <a:xfrm>
            <a:off x="2664376" y="2602352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25"/>
          <p:cNvSpPr>
            <a:spLocks noChangeShapeType="1"/>
          </p:cNvSpPr>
          <p:nvPr/>
        </p:nvSpPr>
        <p:spPr bwMode="auto">
          <a:xfrm>
            <a:off x="2664376" y="1013009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2062248" y="4065570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$15K</a:t>
            </a: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2062248" y="248927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$20K</a:t>
            </a: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2062248" y="914437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$25K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04924" y="5966646"/>
            <a:ext cx="7160533" cy="65256"/>
            <a:chOff x="1380922" y="5954544"/>
            <a:chExt cx="7160533" cy="65256"/>
          </a:xfrm>
        </p:grpSpPr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V="1">
              <a:off x="1380922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3" name="Line 231"/>
            <p:cNvSpPr>
              <a:spLocks noChangeShapeType="1"/>
            </p:cNvSpPr>
            <p:nvPr/>
          </p:nvSpPr>
          <p:spPr bwMode="auto">
            <a:xfrm flipV="1">
              <a:off x="281210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4" name="Line 232"/>
            <p:cNvSpPr>
              <a:spLocks noChangeShapeType="1"/>
            </p:cNvSpPr>
            <p:nvPr/>
          </p:nvSpPr>
          <p:spPr bwMode="auto">
            <a:xfrm flipV="1">
              <a:off x="424173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V="1">
              <a:off x="5671369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6" name="Line 234"/>
            <p:cNvSpPr>
              <a:spLocks noChangeShapeType="1"/>
            </p:cNvSpPr>
            <p:nvPr/>
          </p:nvSpPr>
          <p:spPr bwMode="auto">
            <a:xfrm flipV="1">
              <a:off x="7111821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  <p:sp>
          <p:nvSpPr>
            <p:cNvPr id="37" name="Line 235"/>
            <p:cNvSpPr>
              <a:spLocks noChangeShapeType="1"/>
            </p:cNvSpPr>
            <p:nvPr/>
          </p:nvSpPr>
          <p:spPr bwMode="auto">
            <a:xfrm flipV="1">
              <a:off x="8541455" y="5954544"/>
              <a:ext cx="0" cy="65256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2745733" y="5763637"/>
            <a:ext cx="7508283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sp>
        <p:nvSpPr>
          <p:cNvPr id="41" name="Line 223"/>
          <p:cNvSpPr>
            <a:spLocks noChangeShapeType="1"/>
          </p:cNvSpPr>
          <p:nvPr/>
        </p:nvSpPr>
        <p:spPr bwMode="auto">
          <a:xfrm>
            <a:off x="2667000" y="5763637"/>
            <a:ext cx="78824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2775097" y="1031860"/>
            <a:ext cx="7508283" cy="145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mss10"/>
              <a:cs typeface="CMU Bright" panose="02000603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47277" y="1324786"/>
            <a:ext cx="7508283" cy="4540360"/>
            <a:chOff x="1223276" y="1292596"/>
            <a:chExt cx="7508282" cy="45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32"/>
            <p:cNvGrpSpPr>
              <a:grpSpLocks/>
            </p:cNvGrpSpPr>
            <p:nvPr/>
          </p:nvGrpSpPr>
          <p:grpSpPr bwMode="auto">
            <a:xfrm>
              <a:off x="1649848" y="1321599"/>
              <a:ext cx="6653593" cy="4511357"/>
              <a:chOff x="1536700" y="885825"/>
              <a:chExt cx="6834188" cy="4938713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1536700" y="575310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965325" y="44989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2393950" y="4967288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70188" y="425291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159125" y="42735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1" name="Oval 79"/>
              <p:cNvSpPr>
                <a:spLocks noChangeArrowheads="1"/>
              </p:cNvSpPr>
              <p:nvPr/>
            </p:nvSpPr>
            <p:spPr bwMode="auto">
              <a:xfrm>
                <a:off x="3505200" y="40703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2" name="Oval 89"/>
              <p:cNvSpPr>
                <a:spLocks noChangeArrowheads="1"/>
              </p:cNvSpPr>
              <p:nvPr/>
            </p:nvSpPr>
            <p:spPr bwMode="auto">
              <a:xfrm>
                <a:off x="3862388" y="3895725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3" name="Oval 99"/>
              <p:cNvSpPr>
                <a:spLocks noChangeArrowheads="1"/>
              </p:cNvSpPr>
              <p:nvPr/>
            </p:nvSpPr>
            <p:spPr bwMode="auto">
              <a:xfrm>
                <a:off x="4229100" y="38655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4" name="Oval 109"/>
              <p:cNvSpPr>
                <a:spLocks noChangeArrowheads="1"/>
              </p:cNvSpPr>
              <p:nvPr/>
            </p:nvSpPr>
            <p:spPr bwMode="auto">
              <a:xfrm>
                <a:off x="4576763" y="31416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5" name="Oval 119"/>
              <p:cNvSpPr>
                <a:spLocks noChangeArrowheads="1"/>
              </p:cNvSpPr>
              <p:nvPr/>
            </p:nvSpPr>
            <p:spPr bwMode="auto">
              <a:xfrm>
                <a:off x="4902200" y="30702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6" name="Oval 129"/>
              <p:cNvSpPr>
                <a:spLocks noChangeArrowheads="1"/>
              </p:cNvSpPr>
              <p:nvPr/>
            </p:nvSpPr>
            <p:spPr bwMode="auto">
              <a:xfrm>
                <a:off x="5229225" y="290671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7" name="Oval 139"/>
              <p:cNvSpPr>
                <a:spLocks noChangeArrowheads="1"/>
              </p:cNvSpPr>
              <p:nvPr/>
            </p:nvSpPr>
            <p:spPr bwMode="auto">
              <a:xfrm>
                <a:off x="5565775" y="28860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8" name="Oval 149"/>
              <p:cNvSpPr>
                <a:spLocks noChangeArrowheads="1"/>
              </p:cNvSpPr>
              <p:nvPr/>
            </p:nvSpPr>
            <p:spPr bwMode="auto">
              <a:xfrm>
                <a:off x="5881688" y="2722563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79" name="Oval 159"/>
              <p:cNvSpPr>
                <a:spLocks noChangeArrowheads="1"/>
              </p:cNvSpPr>
              <p:nvPr/>
            </p:nvSpPr>
            <p:spPr bwMode="auto">
              <a:xfrm>
                <a:off x="6199188" y="2528888"/>
                <a:ext cx="71437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0" name="Oval 169"/>
              <p:cNvSpPr>
                <a:spLocks noChangeArrowheads="1"/>
              </p:cNvSpPr>
              <p:nvPr/>
            </p:nvSpPr>
            <p:spPr bwMode="auto">
              <a:xfrm>
                <a:off x="6515100" y="23145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1" name="Oval 179"/>
              <p:cNvSpPr>
                <a:spLocks noChangeArrowheads="1"/>
              </p:cNvSpPr>
              <p:nvPr/>
            </p:nvSpPr>
            <p:spPr bwMode="auto">
              <a:xfrm>
                <a:off x="6831013" y="2070100"/>
                <a:ext cx="71437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auto">
              <a:xfrm>
                <a:off x="7188200" y="2151063"/>
                <a:ext cx="71438" cy="71437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3" name="Oval 199"/>
              <p:cNvSpPr>
                <a:spLocks noChangeArrowheads="1"/>
              </p:cNvSpPr>
              <p:nvPr/>
            </p:nvSpPr>
            <p:spPr bwMode="auto">
              <a:xfrm>
                <a:off x="7566025" y="1314450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4" name="Oval 210"/>
              <p:cNvSpPr>
                <a:spLocks noChangeArrowheads="1"/>
              </p:cNvSpPr>
              <p:nvPr/>
            </p:nvSpPr>
            <p:spPr bwMode="auto">
              <a:xfrm>
                <a:off x="7902575" y="137477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  <p:sp>
            <p:nvSpPr>
              <p:cNvPr id="85" name="Oval 220"/>
              <p:cNvSpPr>
                <a:spLocks noChangeArrowheads="1"/>
              </p:cNvSpPr>
              <p:nvPr/>
            </p:nvSpPr>
            <p:spPr bwMode="auto">
              <a:xfrm>
                <a:off x="8299450" y="885825"/>
                <a:ext cx="71438" cy="71438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mss1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65" name="Line 221"/>
            <p:cNvSpPr>
              <a:spLocks noChangeShapeType="1"/>
            </p:cNvSpPr>
            <p:nvPr/>
          </p:nvSpPr>
          <p:spPr bwMode="auto">
            <a:xfrm flipH="1">
              <a:off x="1223276" y="1292596"/>
              <a:ext cx="7508282" cy="4363443"/>
            </a:xfrm>
            <a:prstGeom prst="line">
              <a:avLst/>
            </a:prstGeom>
            <a:noFill/>
            <a:ln w="25400" cap="rnd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mss10"/>
                <a:cs typeface="CMU Bright" panose="02000603000000000000" pitchFamily="2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Earnings vs. Kindergarten Test Score</a:t>
            </a:r>
          </a:p>
        </p:txBody>
      </p:sp>
      <p:pic>
        <p:nvPicPr>
          <p:cNvPr id="143" name="Picture 2" descr="https://encrypted-tbn1.gstatic.com/images?q=tbn:ANd9GcTeIFa6kltu0UROfQ0xLIZnP6Zc465s0DQNXUCKNKa9-7QIQGLS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23" y="1397122"/>
            <a:ext cx="551033" cy="431715"/>
          </a:xfrm>
          <a:prstGeom prst="rect">
            <a:avLst/>
          </a:prstGeom>
          <a:noFill/>
        </p:spPr>
      </p:pic>
      <p:pic>
        <p:nvPicPr>
          <p:cNvPr id="144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6" y="539109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R</a:t>
            </a:r>
            <a:r>
              <a:rPr lang="en-US" sz="2000" i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800" y="13495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Lesson: KG Test scores are highly predictive of </a:t>
            </a:r>
          </a:p>
          <a:p>
            <a:r>
              <a:rPr lang="en-US" sz="2000" i="1" dirty="0" smtClean="0">
                <a:solidFill>
                  <a:prstClr val="black"/>
                </a:solidFill>
              </a:rPr>
              <a:t>earnings…but they don’t determine your fate</a:t>
            </a:r>
          </a:p>
        </p:txBody>
      </p:sp>
    </p:spTree>
    <p:extLst>
      <p:ext uri="{BB962C8B-B14F-4D97-AF65-F5344CB8AC3E}">
        <p14:creationId xmlns:p14="http://schemas.microsoft.com/office/powerpoint/2010/main" val="26115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70"/>
                </a:solidFill>
                <a:latin typeface="Arial" pitchFamily="34" charset="0"/>
              </a:rPr>
              <a:t>College Attendance Rates vs. KG Test Score</a:t>
            </a: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2425703" y="5946774"/>
            <a:ext cx="7937500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>
            <a:off x="2425703" y="5835686"/>
            <a:ext cx="7937500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>
            <a:off x="2425703" y="4711736"/>
            <a:ext cx="7937500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62" name="Line 23"/>
          <p:cNvSpPr>
            <a:spLocks noChangeShapeType="1"/>
          </p:cNvSpPr>
          <p:nvPr/>
        </p:nvSpPr>
        <p:spPr bwMode="auto">
          <a:xfrm>
            <a:off x="2425703" y="3579811"/>
            <a:ext cx="7937500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2425703" y="2457486"/>
            <a:ext cx="7937500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2425703" y="1324011"/>
            <a:ext cx="7937500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0" name="Oval 35"/>
          <p:cNvSpPr>
            <a:spLocks noChangeArrowheads="1"/>
          </p:cNvSpPr>
          <p:nvPr/>
        </p:nvSpPr>
        <p:spPr bwMode="auto">
          <a:xfrm>
            <a:off x="2874964" y="4732336"/>
            <a:ext cx="71437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1" name="Oval 45"/>
          <p:cNvSpPr>
            <a:spLocks noChangeArrowheads="1"/>
          </p:cNvSpPr>
          <p:nvPr/>
        </p:nvSpPr>
        <p:spPr bwMode="auto">
          <a:xfrm>
            <a:off x="3324249" y="454818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2" name="Oval 55"/>
          <p:cNvSpPr>
            <a:spLocks noChangeArrowheads="1"/>
          </p:cNvSpPr>
          <p:nvPr/>
        </p:nvSpPr>
        <p:spPr bwMode="auto">
          <a:xfrm>
            <a:off x="3762399" y="395763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3" name="Oval 65"/>
          <p:cNvSpPr>
            <a:spLocks noChangeArrowheads="1"/>
          </p:cNvSpPr>
          <p:nvPr/>
        </p:nvSpPr>
        <p:spPr bwMode="auto">
          <a:xfrm>
            <a:off x="4149748" y="382428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4" name="Oval 75"/>
          <p:cNvSpPr>
            <a:spLocks noChangeArrowheads="1"/>
          </p:cNvSpPr>
          <p:nvPr/>
        </p:nvSpPr>
        <p:spPr bwMode="auto">
          <a:xfrm>
            <a:off x="4548192" y="3762381"/>
            <a:ext cx="71437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5" name="Oval 85"/>
          <p:cNvSpPr>
            <a:spLocks noChangeArrowheads="1"/>
          </p:cNvSpPr>
          <p:nvPr/>
        </p:nvSpPr>
        <p:spPr bwMode="auto">
          <a:xfrm>
            <a:off x="4905399" y="343693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5272092" y="3354386"/>
            <a:ext cx="71437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7" name="Oval 105"/>
          <p:cNvSpPr>
            <a:spLocks noChangeArrowheads="1"/>
          </p:cNvSpPr>
          <p:nvPr/>
        </p:nvSpPr>
        <p:spPr bwMode="auto">
          <a:xfrm>
            <a:off x="5649916" y="3324260"/>
            <a:ext cx="71437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>
            <a:off x="6007125" y="2976561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99" name="Oval 125"/>
          <p:cNvSpPr>
            <a:spLocks noChangeArrowheads="1"/>
          </p:cNvSpPr>
          <p:nvPr/>
        </p:nvSpPr>
        <p:spPr bwMode="auto">
          <a:xfrm>
            <a:off x="6343664" y="2936910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0" name="Oval 135"/>
          <p:cNvSpPr>
            <a:spLocks noChangeArrowheads="1"/>
          </p:cNvSpPr>
          <p:nvPr/>
        </p:nvSpPr>
        <p:spPr bwMode="auto">
          <a:xfrm>
            <a:off x="6680216" y="283368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1" name="Oval 145"/>
          <p:cNvSpPr>
            <a:spLocks noChangeArrowheads="1"/>
          </p:cNvSpPr>
          <p:nvPr/>
        </p:nvSpPr>
        <p:spPr bwMode="auto">
          <a:xfrm>
            <a:off x="7026299" y="2609885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2" name="Oval 155"/>
          <p:cNvSpPr>
            <a:spLocks noChangeArrowheads="1"/>
          </p:cNvSpPr>
          <p:nvPr/>
        </p:nvSpPr>
        <p:spPr bwMode="auto">
          <a:xfrm>
            <a:off x="7353320" y="2476535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3" name="Oval 165"/>
          <p:cNvSpPr>
            <a:spLocks noChangeArrowheads="1"/>
          </p:cNvSpPr>
          <p:nvPr/>
        </p:nvSpPr>
        <p:spPr bwMode="auto">
          <a:xfrm>
            <a:off x="7669216" y="2201861"/>
            <a:ext cx="71437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4" name="Oval 175"/>
          <p:cNvSpPr>
            <a:spLocks noChangeArrowheads="1"/>
          </p:cNvSpPr>
          <p:nvPr/>
        </p:nvSpPr>
        <p:spPr bwMode="auto">
          <a:xfrm>
            <a:off x="7996240" y="2130460"/>
            <a:ext cx="71437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5" name="Oval 185"/>
          <p:cNvSpPr>
            <a:spLocks noChangeArrowheads="1"/>
          </p:cNvSpPr>
          <p:nvPr/>
        </p:nvSpPr>
        <p:spPr bwMode="auto">
          <a:xfrm>
            <a:off x="8321699" y="200818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6" name="Oval 195"/>
          <p:cNvSpPr>
            <a:spLocks noChangeArrowheads="1"/>
          </p:cNvSpPr>
          <p:nvPr/>
        </p:nvSpPr>
        <p:spPr bwMode="auto">
          <a:xfrm>
            <a:off x="8699525" y="2130460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7" name="Oval 206"/>
          <p:cNvSpPr>
            <a:spLocks noChangeArrowheads="1"/>
          </p:cNvSpPr>
          <p:nvPr/>
        </p:nvSpPr>
        <p:spPr bwMode="auto">
          <a:xfrm>
            <a:off x="9077349" y="1741486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8" name="Oval 216"/>
          <p:cNvSpPr>
            <a:spLocks noChangeArrowheads="1"/>
          </p:cNvSpPr>
          <p:nvPr/>
        </p:nvSpPr>
        <p:spPr bwMode="auto">
          <a:xfrm>
            <a:off x="9434516" y="1630361"/>
            <a:ext cx="71437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09" name="Oval 226"/>
          <p:cNvSpPr>
            <a:spLocks noChangeArrowheads="1"/>
          </p:cNvSpPr>
          <p:nvPr/>
        </p:nvSpPr>
        <p:spPr bwMode="auto">
          <a:xfrm>
            <a:off x="9842525" y="1038260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0" name="Line 227"/>
          <p:cNvSpPr>
            <a:spLocks noChangeShapeType="1"/>
          </p:cNvSpPr>
          <p:nvPr/>
        </p:nvSpPr>
        <p:spPr bwMode="auto">
          <a:xfrm flipH="1">
            <a:off x="2425703" y="1119186"/>
            <a:ext cx="7937500" cy="3695700"/>
          </a:xfrm>
          <a:prstGeom prst="line">
            <a:avLst/>
          </a:prstGeom>
          <a:noFill/>
          <a:ln w="25400" cap="rnd">
            <a:solidFill>
              <a:srgbClr val="90353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1" name="Line 228"/>
          <p:cNvSpPr>
            <a:spLocks noChangeShapeType="1"/>
          </p:cNvSpPr>
          <p:nvPr/>
        </p:nvSpPr>
        <p:spPr bwMode="auto">
          <a:xfrm>
            <a:off x="2425723" y="5835649"/>
            <a:ext cx="82551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2" name="Line 229"/>
          <p:cNvSpPr>
            <a:spLocks noChangeShapeType="1"/>
          </p:cNvSpPr>
          <p:nvPr/>
        </p:nvSpPr>
        <p:spPr bwMode="auto">
          <a:xfrm>
            <a:off x="2425723" y="4711699"/>
            <a:ext cx="82551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3" name="Line 230"/>
          <p:cNvSpPr>
            <a:spLocks noChangeShapeType="1"/>
          </p:cNvSpPr>
          <p:nvPr/>
        </p:nvSpPr>
        <p:spPr bwMode="auto">
          <a:xfrm>
            <a:off x="2425723" y="3579811"/>
            <a:ext cx="82551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4" name="Line 231"/>
          <p:cNvSpPr>
            <a:spLocks noChangeShapeType="1"/>
          </p:cNvSpPr>
          <p:nvPr/>
        </p:nvSpPr>
        <p:spPr bwMode="auto">
          <a:xfrm>
            <a:off x="2425723" y="2457449"/>
            <a:ext cx="82551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5" name="Line 232"/>
          <p:cNvSpPr>
            <a:spLocks noChangeShapeType="1"/>
          </p:cNvSpPr>
          <p:nvPr/>
        </p:nvSpPr>
        <p:spPr bwMode="auto">
          <a:xfrm>
            <a:off x="2425723" y="1323974"/>
            <a:ext cx="82551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6" name="Rectangle 233"/>
          <p:cNvSpPr>
            <a:spLocks noChangeArrowheads="1"/>
          </p:cNvSpPr>
          <p:nvPr/>
        </p:nvSpPr>
        <p:spPr bwMode="auto">
          <a:xfrm>
            <a:off x="2027262" y="5715035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0%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7" name="Rectangle 234"/>
          <p:cNvSpPr>
            <a:spLocks noChangeArrowheads="1"/>
          </p:cNvSpPr>
          <p:nvPr/>
        </p:nvSpPr>
        <p:spPr bwMode="auto">
          <a:xfrm>
            <a:off x="1951062" y="4584735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20%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8" name="Rectangle 235"/>
          <p:cNvSpPr>
            <a:spLocks noChangeArrowheads="1"/>
          </p:cNvSpPr>
          <p:nvPr/>
        </p:nvSpPr>
        <p:spPr bwMode="auto">
          <a:xfrm>
            <a:off x="1951062" y="3462339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40%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19" name="Rectangle 236"/>
          <p:cNvSpPr>
            <a:spLocks noChangeArrowheads="1"/>
          </p:cNvSpPr>
          <p:nvPr/>
        </p:nvSpPr>
        <p:spPr bwMode="auto">
          <a:xfrm>
            <a:off x="1951062" y="2330485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60%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0" name="Rectangle 237"/>
          <p:cNvSpPr>
            <a:spLocks noChangeArrowheads="1"/>
          </p:cNvSpPr>
          <p:nvPr/>
        </p:nvSpPr>
        <p:spPr bwMode="auto">
          <a:xfrm>
            <a:off x="1951062" y="1206535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80%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1" name="Line 238"/>
          <p:cNvSpPr>
            <a:spLocks noChangeShapeType="1"/>
          </p:cNvSpPr>
          <p:nvPr/>
        </p:nvSpPr>
        <p:spPr bwMode="auto">
          <a:xfrm flipV="1">
            <a:off x="2589213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2" name="Line 239"/>
          <p:cNvSpPr>
            <a:spLocks noChangeShapeType="1"/>
          </p:cNvSpPr>
          <p:nvPr/>
        </p:nvSpPr>
        <p:spPr bwMode="auto">
          <a:xfrm flipV="1">
            <a:off x="4110039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3" name="Line 240"/>
          <p:cNvSpPr>
            <a:spLocks noChangeShapeType="1"/>
          </p:cNvSpPr>
          <p:nvPr/>
        </p:nvSpPr>
        <p:spPr bwMode="auto">
          <a:xfrm flipV="1">
            <a:off x="5619751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4" name="Line 241"/>
          <p:cNvSpPr>
            <a:spLocks noChangeShapeType="1"/>
          </p:cNvSpPr>
          <p:nvPr/>
        </p:nvSpPr>
        <p:spPr bwMode="auto">
          <a:xfrm flipV="1">
            <a:off x="7129463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5" name="Line 242"/>
          <p:cNvSpPr>
            <a:spLocks noChangeShapeType="1"/>
          </p:cNvSpPr>
          <p:nvPr/>
        </p:nvSpPr>
        <p:spPr bwMode="auto">
          <a:xfrm flipV="1">
            <a:off x="8648700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6" name="Line 243"/>
          <p:cNvSpPr>
            <a:spLocks noChangeShapeType="1"/>
          </p:cNvSpPr>
          <p:nvPr/>
        </p:nvSpPr>
        <p:spPr bwMode="auto">
          <a:xfrm flipV="1">
            <a:off x="10158413" y="5875336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7" name="Rectangle 244"/>
          <p:cNvSpPr>
            <a:spLocks noChangeArrowheads="1"/>
          </p:cNvSpPr>
          <p:nvPr/>
        </p:nvSpPr>
        <p:spPr bwMode="auto">
          <a:xfrm>
            <a:off x="2530475" y="601983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8" name="Rectangle 245"/>
          <p:cNvSpPr>
            <a:spLocks noChangeArrowheads="1"/>
          </p:cNvSpPr>
          <p:nvPr/>
        </p:nvSpPr>
        <p:spPr bwMode="auto">
          <a:xfrm>
            <a:off x="4000503" y="601983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29" name="Rectangle 246"/>
          <p:cNvSpPr>
            <a:spLocks noChangeArrowheads="1"/>
          </p:cNvSpPr>
          <p:nvPr/>
        </p:nvSpPr>
        <p:spPr bwMode="auto">
          <a:xfrm>
            <a:off x="5510215" y="601983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30" name="Rectangle 247"/>
          <p:cNvSpPr>
            <a:spLocks noChangeArrowheads="1"/>
          </p:cNvSpPr>
          <p:nvPr/>
        </p:nvSpPr>
        <p:spPr bwMode="auto">
          <a:xfrm>
            <a:off x="7019927" y="601983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60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31" name="Rectangle 248"/>
          <p:cNvSpPr>
            <a:spLocks noChangeArrowheads="1"/>
          </p:cNvSpPr>
          <p:nvPr/>
        </p:nvSpPr>
        <p:spPr bwMode="auto">
          <a:xfrm>
            <a:off x="8539163" y="601983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80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32" name="Rectangle 249"/>
          <p:cNvSpPr>
            <a:spLocks noChangeArrowheads="1"/>
          </p:cNvSpPr>
          <p:nvPr/>
        </p:nvSpPr>
        <p:spPr bwMode="auto">
          <a:xfrm>
            <a:off x="10002862" y="601983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 rot="-5400000">
            <a:off x="-845343" y="3391308"/>
            <a:ext cx="5014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Attended College before Age 27</a:t>
            </a:r>
          </a:p>
        </p:txBody>
      </p:sp>
      <p:pic>
        <p:nvPicPr>
          <p:cNvPr id="134" name="Picture 4" descr="https://encrypted-tbn1.gstatic.com/images?q=tbn:ANd9GcQIh89yHHMGfVTqlc0TrW2xwX28roRcTBpddT41sddZWudruBO2B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573" y="1459351"/>
            <a:ext cx="434427" cy="386910"/>
          </a:xfrm>
          <a:prstGeom prst="rect">
            <a:avLst/>
          </a:prstGeom>
          <a:noFill/>
        </p:spPr>
      </p:pic>
      <p:sp>
        <p:nvSpPr>
          <p:cNvPr id="135" name="Line 8"/>
          <p:cNvSpPr>
            <a:spLocks noChangeShapeType="1"/>
          </p:cNvSpPr>
          <p:nvPr/>
        </p:nvSpPr>
        <p:spPr bwMode="auto">
          <a:xfrm flipV="1">
            <a:off x="2425700" y="762036"/>
            <a:ext cx="0" cy="51847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  <a:cs typeface="Arial" pitchFamily="34" charset="0"/>
              </a:rPr>
              <a:t>Kindergarten Test Score Percentile</a:t>
            </a:r>
          </a:p>
        </p:txBody>
      </p:sp>
      <p:pic>
        <p:nvPicPr>
          <p:cNvPr id="137" name="Picture 8" descr="pencil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ChangeArrowheads="1"/>
          </p:cNvSpPr>
          <p:nvPr/>
        </p:nvSpPr>
        <p:spPr bwMode="auto">
          <a:xfrm rot="-5400000">
            <a:off x="-931068" y="3199238"/>
            <a:ext cx="5186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Married by Age 27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V="1">
            <a:off x="2516188" y="744575"/>
            <a:ext cx="0" cy="5184775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26" name="Line 14"/>
          <p:cNvSpPr>
            <a:spLocks noChangeShapeType="1"/>
          </p:cNvSpPr>
          <p:nvPr/>
        </p:nvSpPr>
        <p:spPr bwMode="auto">
          <a:xfrm>
            <a:off x="2516213" y="5929313"/>
            <a:ext cx="7710487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27" name="Line 21"/>
          <p:cNvSpPr>
            <a:spLocks noChangeShapeType="1"/>
          </p:cNvSpPr>
          <p:nvPr/>
        </p:nvSpPr>
        <p:spPr bwMode="auto">
          <a:xfrm>
            <a:off x="2516213" y="5889625"/>
            <a:ext cx="7710487" cy="0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28" name="Line 22"/>
          <p:cNvSpPr>
            <a:spLocks noChangeShapeType="1"/>
          </p:cNvSpPr>
          <p:nvPr/>
        </p:nvSpPr>
        <p:spPr bwMode="auto">
          <a:xfrm>
            <a:off x="2516213" y="5041900"/>
            <a:ext cx="7710487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29" name="Line 23"/>
          <p:cNvSpPr>
            <a:spLocks noChangeShapeType="1"/>
          </p:cNvSpPr>
          <p:nvPr/>
        </p:nvSpPr>
        <p:spPr bwMode="auto">
          <a:xfrm>
            <a:off x="2516213" y="4194175"/>
            <a:ext cx="7710487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0" name="Line 24"/>
          <p:cNvSpPr>
            <a:spLocks noChangeShapeType="1"/>
          </p:cNvSpPr>
          <p:nvPr/>
        </p:nvSpPr>
        <p:spPr bwMode="auto">
          <a:xfrm>
            <a:off x="2516213" y="3348075"/>
            <a:ext cx="7710487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1" name="Line 25"/>
          <p:cNvSpPr>
            <a:spLocks noChangeShapeType="1"/>
          </p:cNvSpPr>
          <p:nvPr/>
        </p:nvSpPr>
        <p:spPr bwMode="auto">
          <a:xfrm>
            <a:off x="2516213" y="2500350"/>
            <a:ext cx="7710487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2" name="Line 26"/>
          <p:cNvSpPr>
            <a:spLocks noChangeShapeType="1"/>
          </p:cNvSpPr>
          <p:nvPr/>
        </p:nvSpPr>
        <p:spPr bwMode="auto">
          <a:xfrm>
            <a:off x="2516213" y="1652625"/>
            <a:ext cx="7710487" cy="1587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3" name="Line 27"/>
          <p:cNvSpPr>
            <a:spLocks noChangeShapeType="1"/>
          </p:cNvSpPr>
          <p:nvPr/>
        </p:nvSpPr>
        <p:spPr bwMode="auto">
          <a:xfrm>
            <a:off x="2516213" y="806450"/>
            <a:ext cx="7710487" cy="1588"/>
          </a:xfrm>
          <a:prstGeom prst="line">
            <a:avLst/>
          </a:prstGeom>
          <a:noFill/>
          <a:ln w="6" cap="rnd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3" name="Oval 37"/>
          <p:cNvSpPr>
            <a:spLocks noChangeArrowheads="1"/>
          </p:cNvSpPr>
          <p:nvPr/>
        </p:nvSpPr>
        <p:spPr bwMode="auto">
          <a:xfrm>
            <a:off x="2947989" y="545944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4" name="Oval 47"/>
          <p:cNvSpPr>
            <a:spLocks noChangeArrowheads="1"/>
          </p:cNvSpPr>
          <p:nvPr/>
        </p:nvSpPr>
        <p:spPr bwMode="auto">
          <a:xfrm>
            <a:off x="3389313" y="3816350"/>
            <a:ext cx="69851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5" name="Oval 57"/>
          <p:cNvSpPr>
            <a:spLocks noChangeArrowheads="1"/>
          </p:cNvSpPr>
          <p:nvPr/>
        </p:nvSpPr>
        <p:spPr bwMode="auto">
          <a:xfrm>
            <a:off x="3819528" y="4806950"/>
            <a:ext cx="71439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6" name="Oval 67"/>
          <p:cNvSpPr>
            <a:spLocks noChangeArrowheads="1"/>
          </p:cNvSpPr>
          <p:nvPr/>
        </p:nvSpPr>
        <p:spPr bwMode="auto">
          <a:xfrm>
            <a:off x="4191001" y="330679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7" name="Oval 77"/>
          <p:cNvSpPr>
            <a:spLocks noChangeArrowheads="1"/>
          </p:cNvSpPr>
          <p:nvPr/>
        </p:nvSpPr>
        <p:spPr bwMode="auto">
          <a:xfrm>
            <a:off x="4581549" y="3786192"/>
            <a:ext cx="71439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8" name="Oval 87"/>
          <p:cNvSpPr>
            <a:spLocks noChangeArrowheads="1"/>
          </p:cNvSpPr>
          <p:nvPr/>
        </p:nvSpPr>
        <p:spPr bwMode="auto">
          <a:xfrm>
            <a:off x="4922837" y="239874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69" name="Oval 97"/>
          <p:cNvSpPr>
            <a:spLocks noChangeArrowheads="1"/>
          </p:cNvSpPr>
          <p:nvPr/>
        </p:nvSpPr>
        <p:spPr bwMode="auto">
          <a:xfrm>
            <a:off x="5284789" y="244954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0" name="Oval 107"/>
          <p:cNvSpPr>
            <a:spLocks noChangeArrowheads="1"/>
          </p:cNvSpPr>
          <p:nvPr/>
        </p:nvSpPr>
        <p:spPr bwMode="auto">
          <a:xfrm>
            <a:off x="5645149" y="2459074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1" name="Oval 117"/>
          <p:cNvSpPr>
            <a:spLocks noChangeArrowheads="1"/>
          </p:cNvSpPr>
          <p:nvPr/>
        </p:nvSpPr>
        <p:spPr bwMode="auto">
          <a:xfrm>
            <a:off x="5995989" y="221459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2" name="Oval 127"/>
          <p:cNvSpPr>
            <a:spLocks noChangeArrowheads="1"/>
          </p:cNvSpPr>
          <p:nvPr/>
        </p:nvSpPr>
        <p:spPr bwMode="auto">
          <a:xfrm>
            <a:off x="6326188" y="1551024"/>
            <a:ext cx="71437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3" name="Oval 137"/>
          <p:cNvSpPr>
            <a:spLocks noChangeArrowheads="1"/>
          </p:cNvSpPr>
          <p:nvPr/>
        </p:nvSpPr>
        <p:spPr bwMode="auto">
          <a:xfrm>
            <a:off x="6648449" y="197008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4" name="Oval 147"/>
          <p:cNvSpPr>
            <a:spLocks noChangeArrowheads="1"/>
          </p:cNvSpPr>
          <p:nvPr/>
        </p:nvSpPr>
        <p:spPr bwMode="auto">
          <a:xfrm>
            <a:off x="6988177" y="229714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5" name="Oval 157"/>
          <p:cNvSpPr>
            <a:spLocks noChangeArrowheads="1"/>
          </p:cNvSpPr>
          <p:nvPr/>
        </p:nvSpPr>
        <p:spPr bwMode="auto">
          <a:xfrm>
            <a:off x="7299325" y="244954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6" name="Oval 167"/>
          <p:cNvSpPr>
            <a:spLocks noChangeArrowheads="1"/>
          </p:cNvSpPr>
          <p:nvPr/>
        </p:nvSpPr>
        <p:spPr bwMode="auto">
          <a:xfrm>
            <a:off x="7610477" y="2030419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7" name="Oval 177"/>
          <p:cNvSpPr>
            <a:spLocks noChangeArrowheads="1"/>
          </p:cNvSpPr>
          <p:nvPr/>
        </p:nvSpPr>
        <p:spPr bwMode="auto">
          <a:xfrm>
            <a:off x="7931149" y="1551024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8" name="Oval 187"/>
          <p:cNvSpPr>
            <a:spLocks noChangeArrowheads="1"/>
          </p:cNvSpPr>
          <p:nvPr/>
        </p:nvSpPr>
        <p:spPr bwMode="auto">
          <a:xfrm>
            <a:off x="8242301" y="1878017"/>
            <a:ext cx="69851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79" name="Oval 197"/>
          <p:cNvSpPr>
            <a:spLocks noChangeArrowheads="1"/>
          </p:cNvSpPr>
          <p:nvPr/>
        </p:nvSpPr>
        <p:spPr bwMode="auto">
          <a:xfrm>
            <a:off x="8612188" y="1490699"/>
            <a:ext cx="71437" cy="714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80" name="Oval 208"/>
          <p:cNvSpPr>
            <a:spLocks noChangeArrowheads="1"/>
          </p:cNvSpPr>
          <p:nvPr/>
        </p:nvSpPr>
        <p:spPr bwMode="auto">
          <a:xfrm>
            <a:off x="8983665" y="1193800"/>
            <a:ext cx="69851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81" name="Oval 218"/>
          <p:cNvSpPr>
            <a:spLocks noChangeArrowheads="1"/>
          </p:cNvSpPr>
          <p:nvPr/>
        </p:nvSpPr>
        <p:spPr bwMode="auto">
          <a:xfrm>
            <a:off x="9324977" y="1143000"/>
            <a:ext cx="69851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82" name="Oval 228"/>
          <p:cNvSpPr>
            <a:spLocks noChangeArrowheads="1"/>
          </p:cNvSpPr>
          <p:nvPr/>
        </p:nvSpPr>
        <p:spPr bwMode="auto">
          <a:xfrm>
            <a:off x="9715501" y="1336675"/>
            <a:ext cx="69851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5" name="Line 229"/>
          <p:cNvSpPr>
            <a:spLocks noChangeShapeType="1"/>
          </p:cNvSpPr>
          <p:nvPr/>
        </p:nvSpPr>
        <p:spPr bwMode="auto">
          <a:xfrm flipH="1">
            <a:off x="2516213" y="744575"/>
            <a:ext cx="7419975" cy="3786187"/>
          </a:xfrm>
          <a:prstGeom prst="line">
            <a:avLst/>
          </a:prstGeom>
          <a:noFill/>
          <a:ln w="25400" cap="rnd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6" name="Line 230"/>
          <p:cNvSpPr>
            <a:spLocks noChangeShapeType="1"/>
          </p:cNvSpPr>
          <p:nvPr/>
        </p:nvSpPr>
        <p:spPr bwMode="auto">
          <a:xfrm>
            <a:off x="2516189" y="588962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7" name="Line 231"/>
          <p:cNvSpPr>
            <a:spLocks noChangeShapeType="1"/>
          </p:cNvSpPr>
          <p:nvPr/>
        </p:nvSpPr>
        <p:spPr bwMode="auto">
          <a:xfrm>
            <a:off x="2516189" y="5041900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8" name="Line 232"/>
          <p:cNvSpPr>
            <a:spLocks noChangeShapeType="1"/>
          </p:cNvSpPr>
          <p:nvPr/>
        </p:nvSpPr>
        <p:spPr bwMode="auto">
          <a:xfrm>
            <a:off x="2516189" y="4194175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39" name="Line 233"/>
          <p:cNvSpPr>
            <a:spLocks noChangeShapeType="1"/>
          </p:cNvSpPr>
          <p:nvPr/>
        </p:nvSpPr>
        <p:spPr bwMode="auto">
          <a:xfrm>
            <a:off x="2516189" y="3348038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0" name="Line 234"/>
          <p:cNvSpPr>
            <a:spLocks noChangeShapeType="1"/>
          </p:cNvSpPr>
          <p:nvPr/>
        </p:nvSpPr>
        <p:spPr bwMode="auto">
          <a:xfrm>
            <a:off x="2516189" y="2500313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1" name="Line 235"/>
          <p:cNvSpPr>
            <a:spLocks noChangeShapeType="1"/>
          </p:cNvSpPr>
          <p:nvPr/>
        </p:nvSpPr>
        <p:spPr bwMode="auto">
          <a:xfrm>
            <a:off x="2516189" y="1652588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2" name="Line 236"/>
          <p:cNvSpPr>
            <a:spLocks noChangeShapeType="1"/>
          </p:cNvSpPr>
          <p:nvPr/>
        </p:nvSpPr>
        <p:spPr bwMode="auto">
          <a:xfrm>
            <a:off x="2516189" y="806450"/>
            <a:ext cx="80963" cy="0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grpSp>
        <p:nvGrpSpPr>
          <p:cNvPr id="30743" name="Group 67"/>
          <p:cNvGrpSpPr>
            <a:grpSpLocks/>
          </p:cNvGrpSpPr>
          <p:nvPr/>
        </p:nvGrpSpPr>
        <p:grpSpPr bwMode="auto">
          <a:xfrm>
            <a:off x="2019325" y="676276"/>
            <a:ext cx="461665" cy="5369700"/>
            <a:chOff x="495300" y="661988"/>
            <a:chExt cx="461665" cy="5369699"/>
          </a:xfrm>
        </p:grpSpPr>
        <p:sp>
          <p:nvSpPr>
            <p:cNvPr id="30756" name="Rectangle 237"/>
            <p:cNvSpPr>
              <a:spLocks noChangeArrowheads="1"/>
            </p:cNvSpPr>
            <p:nvPr/>
          </p:nvSpPr>
          <p:spPr bwMode="auto">
            <a:xfrm>
              <a:off x="495300" y="575468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25%</a:t>
              </a:r>
            </a:p>
          </p:txBody>
        </p:sp>
        <p:sp>
          <p:nvSpPr>
            <p:cNvPr id="30757" name="Rectangle 238"/>
            <p:cNvSpPr>
              <a:spLocks noChangeArrowheads="1"/>
            </p:cNvSpPr>
            <p:nvPr/>
          </p:nvSpPr>
          <p:spPr bwMode="auto">
            <a:xfrm>
              <a:off x="495300" y="4906963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30%</a:t>
              </a:r>
            </a:p>
          </p:txBody>
        </p:sp>
        <p:sp>
          <p:nvSpPr>
            <p:cNvPr id="30758" name="Rectangle 239"/>
            <p:cNvSpPr>
              <a:spLocks noChangeArrowheads="1"/>
            </p:cNvSpPr>
            <p:nvPr/>
          </p:nvSpPr>
          <p:spPr bwMode="auto">
            <a:xfrm>
              <a:off x="495300" y="4049713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35%</a:t>
              </a:r>
            </a:p>
          </p:txBody>
        </p:sp>
        <p:sp>
          <p:nvSpPr>
            <p:cNvPr id="30759" name="Rectangle 240"/>
            <p:cNvSpPr>
              <a:spLocks noChangeArrowheads="1"/>
            </p:cNvSpPr>
            <p:nvPr/>
          </p:nvSpPr>
          <p:spPr bwMode="auto">
            <a:xfrm>
              <a:off x="495300" y="32035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40%</a:t>
              </a:r>
            </a:p>
          </p:txBody>
        </p:sp>
        <p:sp>
          <p:nvSpPr>
            <p:cNvPr id="30760" name="Rectangle 241"/>
            <p:cNvSpPr>
              <a:spLocks noChangeArrowheads="1"/>
            </p:cNvSpPr>
            <p:nvPr/>
          </p:nvSpPr>
          <p:spPr bwMode="auto">
            <a:xfrm>
              <a:off x="495300" y="235585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45%</a:t>
              </a:r>
            </a:p>
          </p:txBody>
        </p:sp>
        <p:sp>
          <p:nvSpPr>
            <p:cNvPr id="30761" name="Rectangle 242"/>
            <p:cNvSpPr>
              <a:spLocks noChangeArrowheads="1"/>
            </p:cNvSpPr>
            <p:nvPr/>
          </p:nvSpPr>
          <p:spPr bwMode="auto">
            <a:xfrm>
              <a:off x="495300" y="150812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50%</a:t>
              </a:r>
            </a:p>
          </p:txBody>
        </p:sp>
        <p:sp>
          <p:nvSpPr>
            <p:cNvPr id="30762" name="Rectangle 243"/>
            <p:cNvSpPr>
              <a:spLocks noChangeArrowheads="1"/>
            </p:cNvSpPr>
            <p:nvPr/>
          </p:nvSpPr>
          <p:spPr bwMode="auto">
            <a:xfrm>
              <a:off x="495300" y="66198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55%</a:t>
              </a:r>
            </a:p>
          </p:txBody>
        </p:sp>
      </p:grpSp>
      <p:sp>
        <p:nvSpPr>
          <p:cNvPr id="30744" name="Line 244"/>
          <p:cNvSpPr>
            <a:spLocks noChangeShapeType="1"/>
          </p:cNvSpPr>
          <p:nvPr/>
        </p:nvSpPr>
        <p:spPr bwMode="auto">
          <a:xfrm flipV="1">
            <a:off x="267652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5" name="Line 245"/>
          <p:cNvSpPr>
            <a:spLocks noChangeShapeType="1"/>
          </p:cNvSpPr>
          <p:nvPr/>
        </p:nvSpPr>
        <p:spPr bwMode="auto">
          <a:xfrm flipV="1">
            <a:off x="4151313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6" name="Line 246"/>
          <p:cNvSpPr>
            <a:spLocks noChangeShapeType="1"/>
          </p:cNvSpPr>
          <p:nvPr/>
        </p:nvSpPr>
        <p:spPr bwMode="auto">
          <a:xfrm flipV="1">
            <a:off x="5614988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7" name="Line 247"/>
          <p:cNvSpPr>
            <a:spLocks noChangeShapeType="1"/>
          </p:cNvSpPr>
          <p:nvPr/>
        </p:nvSpPr>
        <p:spPr bwMode="auto">
          <a:xfrm flipV="1">
            <a:off x="7088188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8" name="Line 248"/>
          <p:cNvSpPr>
            <a:spLocks noChangeShapeType="1"/>
          </p:cNvSpPr>
          <p:nvPr/>
        </p:nvSpPr>
        <p:spPr bwMode="auto">
          <a:xfrm flipV="1">
            <a:off x="85629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49" name="Line 249"/>
          <p:cNvSpPr>
            <a:spLocks noChangeShapeType="1"/>
          </p:cNvSpPr>
          <p:nvPr/>
        </p:nvSpPr>
        <p:spPr bwMode="auto">
          <a:xfrm flipV="1">
            <a:off x="10036175" y="5857875"/>
            <a:ext cx="0" cy="71438"/>
          </a:xfrm>
          <a:prstGeom prst="line">
            <a:avLst/>
          </a:prstGeom>
          <a:noFill/>
          <a:ln w="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30750" name="Rectangle 255"/>
          <p:cNvSpPr>
            <a:spLocks noChangeArrowheads="1"/>
          </p:cNvSpPr>
          <p:nvPr/>
        </p:nvSpPr>
        <p:spPr bwMode="auto">
          <a:xfrm>
            <a:off x="9861576" y="6002374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30751" name="Rectangle 247"/>
          <p:cNvSpPr>
            <a:spLocks noChangeArrowheads="1"/>
          </p:cNvSpPr>
          <p:nvPr/>
        </p:nvSpPr>
        <p:spPr bwMode="auto">
          <a:xfrm>
            <a:off x="2628900" y="600237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752" name="Rectangle 248"/>
          <p:cNvSpPr>
            <a:spLocks noChangeArrowheads="1"/>
          </p:cNvSpPr>
          <p:nvPr/>
        </p:nvSpPr>
        <p:spPr bwMode="auto">
          <a:xfrm>
            <a:off x="4048127" y="60023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30753" name="Rectangle 249"/>
          <p:cNvSpPr>
            <a:spLocks noChangeArrowheads="1"/>
          </p:cNvSpPr>
          <p:nvPr/>
        </p:nvSpPr>
        <p:spPr bwMode="auto">
          <a:xfrm>
            <a:off x="5511803" y="60023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30754" name="Rectangle 250"/>
          <p:cNvSpPr>
            <a:spLocks noChangeArrowheads="1"/>
          </p:cNvSpPr>
          <p:nvPr/>
        </p:nvSpPr>
        <p:spPr bwMode="auto">
          <a:xfrm>
            <a:off x="6985003" y="60023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30755" name="Rectangle 251"/>
          <p:cNvSpPr>
            <a:spLocks noChangeArrowheads="1"/>
          </p:cNvSpPr>
          <p:nvPr/>
        </p:nvSpPr>
        <p:spPr bwMode="auto">
          <a:xfrm>
            <a:off x="8459788" y="60023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2819404" y="6421915"/>
            <a:ext cx="757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Kozuka Gothic Pro M" pitchFamily="34" charset="-128"/>
              </a:rPr>
              <a:t>Kindergarten Test Score Percentile</a:t>
            </a:r>
          </a:p>
        </p:txBody>
      </p:sp>
      <p:pic>
        <p:nvPicPr>
          <p:cNvPr id="64" name="Picture 8" descr="pencil0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0" y="6378729"/>
            <a:ext cx="328781" cy="3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524000" y="20800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77"/>
                </a:solidFill>
                <a:latin typeface="Arial" pitchFamily="34" charset="0"/>
              </a:rPr>
              <a:t> Marriage by Age 27 vs. KG Test Score</a:t>
            </a:r>
            <a:endParaRPr lang="en-US" b="1" dirty="0">
              <a:solidFill>
                <a:srgbClr val="1E2D70"/>
              </a:solidFill>
              <a:latin typeface="Arial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45720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College Board and ACT data on test scores and GPAs of all graduating high school seniors in 2008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 know where students sent their SAT/ACT scores, which is a good proxy for where they applied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“high-achieving” students: those who score in the top 10% on SAT/ACT and have A- or better GPA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Applicants to Elite Colleges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 scores can provide a powerful data source to compare performance across schools and subgroups (e.g., poor vs. rich)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Problem: tests are not the same across school districts and grades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makes comparisons very difficult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Reardon et al. (2016) solve this problem and create a standardized measure of test score performance for all schools in America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215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million test scores for students from 11,000 school districts across the U.S. from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2009-13 in grades 3-8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Differences in Test Score Outcomes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87676"/>
            <a:ext cx="9296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Convert test scores to a single national scale in three steps: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school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district’s average scores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statewide distribution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(for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given grade-year-subject)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data from a national test administered to a sample of students by Dept. of Education to convert state-specific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rankings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suppose CA students score 5 percentiles below national average</a:t>
            </a: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a CA school whose mean score is 10 percentiles below CA mean is 15 percentiles below national mean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mean test scores to “grade level” equivalents</a:t>
            </a: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Test Score Scales Comparable Across the U.S.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600" y="0"/>
            <a:ext cx="12192000" cy="533400"/>
          </a:xfrm>
          <a:prstGeom prst="rect">
            <a:avLst/>
          </a:prstGeom>
        </p:spPr>
        <p:txBody>
          <a:bodyPr vert="horz" lIns="108852" tIns="54425" rIns="108852" bIns="5442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67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12192000" cy="533400"/>
          </a:xfrm>
          <a:prstGeom prst="rect">
            <a:avLst/>
          </a:prstGeom>
        </p:spPr>
        <p:txBody>
          <a:bodyPr vert="horz" lIns="108852" tIns="54425" rIns="108852" bIns="5442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67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1074400" cy="762000"/>
          </a:xfrm>
        </p:spPr>
        <p:txBody>
          <a:bodyPr>
            <a:noAutofit/>
          </a:bodyPr>
          <a:lstStyle/>
          <a:p>
            <a:r>
              <a:rPr lang="en-US" sz="3333" dirty="0">
                <a:latin typeface="Calibri Light" panose="020F0302020204030204" pitchFamily="34" charset="0"/>
              </a:rPr>
              <a:t>Nationwide District Achievement Variation, 2009-2013</a:t>
            </a:r>
            <a:endParaRPr lang="en-US" sz="3333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7038"/>
            <a:ext cx="2844800" cy="365125"/>
          </a:xfrm>
        </p:spPr>
        <p:txBody>
          <a:bodyPr/>
          <a:lstStyle/>
          <a:p>
            <a:fld id="{409FA241-5E55-4D30-8ADB-49D28D5798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3" y="685800"/>
            <a:ext cx="843220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4803" r="974" b="6687"/>
          <a:stretch/>
        </p:blipFill>
        <p:spPr>
          <a:xfrm>
            <a:off x="1860084" y="132867"/>
            <a:ext cx="9167447" cy="6658707"/>
          </a:xfrm>
        </p:spPr>
      </p:pic>
    </p:spTree>
    <p:extLst>
      <p:ext uri="{BB962C8B-B14F-4D97-AF65-F5344CB8AC3E}">
        <p14:creationId xmlns:p14="http://schemas.microsoft.com/office/powerpoint/2010/main" val="4835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730" t="27860" r="5237" b="48140"/>
          <a:stretch/>
        </p:blipFill>
        <p:spPr>
          <a:xfrm>
            <a:off x="33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87676"/>
            <a:ext cx="96012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Next, use these data to examine how test scores vary across socioeconomic groups</a:t>
            </a:r>
          </a:p>
          <a:p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Define an index of socioeconomic status (SES) using Census data on income, fraction of college graduates, single parent rates, etc.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600" y="90714"/>
            <a:ext cx="96774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Gaps in Test Scores by Socioeconomic Status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52" y="-74298"/>
            <a:ext cx="12338104" cy="70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52" y="-74298"/>
            <a:ext cx="12338104" cy="70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52" y="-74298"/>
            <a:ext cx="12338104" cy="70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are many school districts in America where students are two grade levels behind national average, controlling for SES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can we improve performance in these schools?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Simply spending more money on schools is not necessarily the solution…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 Poorly Performing Schools?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3909"/>
            <a:ext cx="9144000" cy="6650182"/>
          </a:xfrm>
          <a:prstGeom prst="rect">
            <a:avLst/>
          </a:prstGeom>
        </p:spPr>
      </p:pic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523999" y="103191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86" name="Rectangle 22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9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Share of High-Achieving Students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Parent Income Quartile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8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23" y="459606"/>
            <a:ext cx="9207247" cy="632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0" y="152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Test Scores vs. Expenditures on Primary Education Across Countries</a:t>
            </a: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distinct policy paradigms to improve schools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Government-based solutions: improve public schools by reducing class size, increasing teacher quality, etc.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Market-based solutions: charter schools or vouchers for private schools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457200"/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Contentious policy debate between these two approaches</a:t>
            </a:r>
          </a:p>
          <a:p>
            <a:pPr marL="514350" indent="-457200"/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will consider each approach in turn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Policy Paradigms to Improve Schools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Government-Based Solutions: Improving Schools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Improving public schools requires understanding the education production function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should we change schools to produce better outcomes?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Better Teachers?		Smaller Classes?		Better Technology?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Schools: The Education Production Function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pentel.com/images/avatars/157.jpg"/>
          <p:cNvPicPr>
            <a:picLocks noChangeAspect="1" noChangeArrowheads="1"/>
          </p:cNvPicPr>
          <p:nvPr/>
        </p:nvPicPr>
        <p:blipFill>
          <a:blip r:embed="rId3"/>
          <a:srcRect l="3448" r="6897" b="10345"/>
          <a:stretch>
            <a:fillRect/>
          </a:stretch>
        </p:blipFill>
        <p:spPr bwMode="auto">
          <a:xfrm>
            <a:off x="2667000" y="4038599"/>
            <a:ext cx="1828800" cy="1828800"/>
          </a:xfrm>
          <a:prstGeom prst="rect">
            <a:avLst/>
          </a:prstGeom>
          <a:noFill/>
        </p:spPr>
      </p:pic>
      <p:pic>
        <p:nvPicPr>
          <p:cNvPr id="5" name="Picture 8" descr="http://www.abc.net.au/reslib/200812/r323914_4089593.jpg"/>
          <p:cNvPicPr>
            <a:picLocks noChangeAspect="1" noChangeArrowheads="1"/>
          </p:cNvPicPr>
          <p:nvPr/>
        </p:nvPicPr>
        <p:blipFill>
          <a:blip r:embed="rId4"/>
          <a:srcRect l="22938" r="10275"/>
          <a:stretch>
            <a:fillRect/>
          </a:stretch>
        </p:blipFill>
        <p:spPr bwMode="auto">
          <a:xfrm>
            <a:off x="8282721" y="4019549"/>
            <a:ext cx="1851903" cy="1847850"/>
          </a:xfrm>
          <a:prstGeom prst="rect">
            <a:avLst/>
          </a:prstGeom>
          <a:noFill/>
        </p:spPr>
      </p:pic>
      <p:pic>
        <p:nvPicPr>
          <p:cNvPr id="6" name="Picture 6" descr="http://eledblog.com/files/pictures/iStock_000006099750-mod.jpg"/>
          <p:cNvPicPr>
            <a:picLocks noChangeAspect="1" noChangeArrowheads="1"/>
          </p:cNvPicPr>
          <p:nvPr/>
        </p:nvPicPr>
        <p:blipFill>
          <a:blip r:embed="rId5"/>
          <a:srcRect l="2560" r="30878"/>
          <a:stretch>
            <a:fillRect/>
          </a:stretch>
        </p:blipFill>
        <p:spPr bwMode="auto">
          <a:xfrm>
            <a:off x="5467371" y="4019550"/>
            <a:ext cx="1847849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3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analyzing effects of class size</a:t>
            </a:r>
          </a:p>
          <a:p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simply compare outcomes across students who are in small vs. large classes</a:t>
            </a:r>
          </a:p>
          <a:p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in schools with small classes will generally be from higher-income backgrounds and have other advantages</a:t>
            </a:r>
          </a:p>
          <a:p>
            <a:pPr lvl="1"/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simply comparison in observational data will yield overstate causal effect of class size</a:t>
            </a:r>
          </a:p>
          <a:p>
            <a:pPr lvl="1"/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use experimental/quasi-experimental methods instead</a:t>
            </a:r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Class Size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Student/Teacher 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Ratio (STAR) </a:t>
            </a: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1985 to 1989 in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Tennessee</a:t>
            </a:r>
          </a:p>
          <a:p>
            <a:pPr lvl="1"/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12,000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grades K-3 at 79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lvl="1"/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charset="2"/>
            </a:endParaRPr>
          </a:p>
          <a:p>
            <a:pPr lvl="1"/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charset="2"/>
            </a:endParaRPr>
          </a:p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teachers randomized into classrooms within </a:t>
            </a: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differs: small (~15 students) or large (~22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students)</a:t>
            </a:r>
          </a:p>
          <a:p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differ in teachers and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Class Size: Tennessee STAR Experiment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impacts of STAR experiment by comparing mean outcomes of students in small vs. large classes</a:t>
            </a:r>
            <a:b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1F497D"/>
              </a:buClr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impacts using regressions of outcomes on an indicator </a:t>
            </a:r>
            <a:b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(0-1 variable) for being in a small class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[Krueger 1999,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Chetty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2011]</a:t>
            </a:r>
          </a:p>
          <a:p>
            <a:endParaRPr lang="en-US" alt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Class Size: Tennessee STAR Experiment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11168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944603" y="160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9903" y="1715869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Outcome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42809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944603" y="2514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9899" y="2630305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Estimated</a:t>
            </a:r>
          </a:p>
          <a:p>
            <a:r>
              <a:rPr lang="en-US" sz="1600" b="1" dirty="0" smtClean="0"/>
              <a:t>Impact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25" y="4800636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Estimated impact of being in a small KG class: </a:t>
            </a:r>
          </a:p>
          <a:p>
            <a:r>
              <a:rPr lang="en-US" i="1" dirty="0" smtClean="0"/>
              <a:t> 4.81 percentile gain in end-of-KG test score</a:t>
            </a:r>
          </a:p>
        </p:txBody>
      </p:sp>
    </p:spTree>
    <p:extLst>
      <p:ext uri="{BB962C8B-B14F-4D97-AF65-F5344CB8AC3E}">
        <p14:creationId xmlns:p14="http://schemas.microsoft.com/office/powerpoint/2010/main" val="834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37048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944603" y="2819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6672" y="293510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Standard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Error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821" y="4800636"/>
            <a:ext cx="6630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95% chance that estimate lies within +/-2 times standard error</a:t>
            </a:r>
          </a:p>
          <a:p>
            <a:pPr marL="285750" indent="-285750">
              <a:buFont typeface="Wingdings"/>
              <a:buChar char="à"/>
            </a:pPr>
            <a:r>
              <a:rPr lang="en-US" i="1" dirty="0" smtClean="0">
                <a:sym typeface="Wingdings" panose="05000000000000000000" pitchFamily="2" charset="2"/>
              </a:rPr>
              <a:t>test score impact between 2.71 and 6.91 percentiles</a:t>
            </a:r>
          </a:p>
          <a:p>
            <a:pPr marL="285750" indent="-285750">
              <a:buFont typeface="Wingdings"/>
              <a:buChar char="à"/>
            </a:pPr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 smtClean="0"/>
              <a:t>Repeat experiment 100 times </a:t>
            </a:r>
            <a:r>
              <a:rPr lang="en-US" i="1" dirty="0" smtClean="0">
                <a:sym typeface="Wingdings" panose="05000000000000000000" pitchFamily="2" charset="2"/>
              </a:rPr>
              <a:t> 95 of the 100 estimates will lie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between 2.71 and 6.91 percentiles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1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oShape 157"/>
          <p:cNvSpPr>
            <a:spLocks noChangeAspect="1" noChangeArrowheads="1" noTextEdit="1"/>
          </p:cNvSpPr>
          <p:nvPr/>
        </p:nvSpPr>
        <p:spPr bwMode="auto">
          <a:xfrm>
            <a:off x="1524000" y="103188"/>
            <a:ext cx="9144005" cy="66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1519233" y="98434"/>
            <a:ext cx="9153531" cy="66611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Rectangle 160"/>
          <p:cNvSpPr>
            <a:spLocks noChangeArrowheads="1"/>
          </p:cNvSpPr>
          <p:nvPr/>
        </p:nvSpPr>
        <p:spPr bwMode="auto">
          <a:xfrm>
            <a:off x="1523997" y="107951"/>
            <a:ext cx="9139243" cy="6646869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Rectangle 161"/>
          <p:cNvSpPr>
            <a:spLocks noChangeArrowheads="1"/>
          </p:cNvSpPr>
          <p:nvPr/>
        </p:nvSpPr>
        <p:spPr bwMode="auto">
          <a:xfrm>
            <a:off x="2393949" y="712907"/>
            <a:ext cx="8069267" cy="3819529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Line 162"/>
          <p:cNvSpPr>
            <a:spLocks noChangeShapeType="1"/>
          </p:cNvSpPr>
          <p:nvPr/>
        </p:nvSpPr>
        <p:spPr bwMode="auto">
          <a:xfrm>
            <a:off x="2393949" y="4532317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Line 163"/>
          <p:cNvSpPr>
            <a:spLocks noChangeShapeType="1"/>
          </p:cNvSpPr>
          <p:nvPr/>
        </p:nvSpPr>
        <p:spPr bwMode="auto">
          <a:xfrm>
            <a:off x="2393949" y="3816354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Line 164"/>
          <p:cNvSpPr>
            <a:spLocks noChangeShapeType="1"/>
          </p:cNvSpPr>
          <p:nvPr/>
        </p:nvSpPr>
        <p:spPr bwMode="auto">
          <a:xfrm>
            <a:off x="2393949" y="3097216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Line 165"/>
          <p:cNvSpPr>
            <a:spLocks noChangeShapeType="1"/>
          </p:cNvSpPr>
          <p:nvPr/>
        </p:nvSpPr>
        <p:spPr bwMode="auto">
          <a:xfrm>
            <a:off x="2393949" y="2381252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2393949" y="1660527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Line 167"/>
          <p:cNvSpPr>
            <a:spLocks noChangeShapeType="1"/>
          </p:cNvSpPr>
          <p:nvPr/>
        </p:nvSpPr>
        <p:spPr bwMode="auto">
          <a:xfrm>
            <a:off x="2393949" y="946151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Rectangle 168"/>
          <p:cNvSpPr>
            <a:spLocks noChangeArrowheads="1"/>
          </p:cNvSpPr>
          <p:nvPr/>
        </p:nvSpPr>
        <p:spPr bwMode="auto">
          <a:xfrm>
            <a:off x="2705097" y="4049839"/>
            <a:ext cx="381000" cy="482601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169"/>
          <p:cNvSpPr>
            <a:spLocks noChangeArrowheads="1"/>
          </p:cNvSpPr>
          <p:nvPr/>
        </p:nvSpPr>
        <p:spPr bwMode="auto">
          <a:xfrm>
            <a:off x="2705097" y="1262182"/>
            <a:ext cx="381000" cy="278765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Rectangle 170"/>
          <p:cNvSpPr>
            <a:spLocks noChangeArrowheads="1"/>
          </p:cNvSpPr>
          <p:nvPr/>
        </p:nvSpPr>
        <p:spPr bwMode="auto">
          <a:xfrm>
            <a:off x="3348035" y="3544891"/>
            <a:ext cx="381000" cy="987426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171"/>
          <p:cNvSpPr>
            <a:spLocks noChangeArrowheads="1"/>
          </p:cNvSpPr>
          <p:nvPr/>
        </p:nvSpPr>
        <p:spPr bwMode="auto">
          <a:xfrm>
            <a:off x="3348035" y="1760539"/>
            <a:ext cx="381000" cy="1784352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9" name="Rectangle 172"/>
          <p:cNvSpPr>
            <a:spLocks noChangeArrowheads="1"/>
          </p:cNvSpPr>
          <p:nvPr/>
        </p:nvSpPr>
        <p:spPr bwMode="auto">
          <a:xfrm>
            <a:off x="3989387" y="3279779"/>
            <a:ext cx="382588" cy="125253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173"/>
          <p:cNvSpPr>
            <a:spLocks noChangeArrowheads="1"/>
          </p:cNvSpPr>
          <p:nvPr/>
        </p:nvSpPr>
        <p:spPr bwMode="auto">
          <a:xfrm>
            <a:off x="3989387" y="1960564"/>
            <a:ext cx="382588" cy="1319214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Rectangle 174"/>
          <p:cNvSpPr>
            <a:spLocks noChangeArrowheads="1"/>
          </p:cNvSpPr>
          <p:nvPr/>
        </p:nvSpPr>
        <p:spPr bwMode="auto">
          <a:xfrm>
            <a:off x="4632323" y="3384553"/>
            <a:ext cx="382588" cy="11477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Rectangle 175"/>
          <p:cNvSpPr>
            <a:spLocks noChangeArrowheads="1"/>
          </p:cNvSpPr>
          <p:nvPr/>
        </p:nvSpPr>
        <p:spPr bwMode="auto">
          <a:xfrm>
            <a:off x="4632323" y="2265556"/>
            <a:ext cx="382588" cy="1119189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Rectangle 176"/>
          <p:cNvSpPr>
            <a:spLocks noChangeArrowheads="1"/>
          </p:cNvSpPr>
          <p:nvPr/>
        </p:nvSpPr>
        <p:spPr bwMode="auto">
          <a:xfrm>
            <a:off x="5275263" y="2824165"/>
            <a:ext cx="382588" cy="1708152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Rectangle 177"/>
          <p:cNvSpPr>
            <a:spLocks noChangeArrowheads="1"/>
          </p:cNvSpPr>
          <p:nvPr/>
        </p:nvSpPr>
        <p:spPr bwMode="auto">
          <a:xfrm>
            <a:off x="5275263" y="2436815"/>
            <a:ext cx="382588" cy="38735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5" name="Rectangle 178"/>
          <p:cNvSpPr>
            <a:spLocks noChangeArrowheads="1"/>
          </p:cNvSpPr>
          <p:nvPr/>
        </p:nvSpPr>
        <p:spPr bwMode="auto">
          <a:xfrm>
            <a:off x="5913536" y="2841629"/>
            <a:ext cx="387351" cy="169068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Rectangle 179"/>
          <p:cNvSpPr>
            <a:spLocks noChangeArrowheads="1"/>
          </p:cNvSpPr>
          <p:nvPr/>
        </p:nvSpPr>
        <p:spPr bwMode="auto">
          <a:xfrm>
            <a:off x="5913536" y="2564006"/>
            <a:ext cx="387351" cy="27781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7" name="Rectangle 180"/>
          <p:cNvSpPr>
            <a:spLocks noChangeArrowheads="1"/>
          </p:cNvSpPr>
          <p:nvPr/>
        </p:nvSpPr>
        <p:spPr bwMode="auto">
          <a:xfrm>
            <a:off x="6556492" y="3140079"/>
            <a:ext cx="387351" cy="139223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8" name="Rectangle 181"/>
          <p:cNvSpPr>
            <a:spLocks noChangeArrowheads="1"/>
          </p:cNvSpPr>
          <p:nvPr/>
        </p:nvSpPr>
        <p:spPr bwMode="auto">
          <a:xfrm>
            <a:off x="6556492" y="2797178"/>
            <a:ext cx="387351" cy="342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9" name="Rectangle 182"/>
          <p:cNvSpPr>
            <a:spLocks noChangeArrowheads="1"/>
          </p:cNvSpPr>
          <p:nvPr/>
        </p:nvSpPr>
        <p:spPr bwMode="auto">
          <a:xfrm>
            <a:off x="7199438" y="2641603"/>
            <a:ext cx="387351" cy="189071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Rectangle 183"/>
          <p:cNvSpPr>
            <a:spLocks noChangeArrowheads="1"/>
          </p:cNvSpPr>
          <p:nvPr/>
        </p:nvSpPr>
        <p:spPr bwMode="auto">
          <a:xfrm>
            <a:off x="7842250" y="3168653"/>
            <a:ext cx="382588" cy="13636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1" name="Rectangle 184"/>
          <p:cNvSpPr>
            <a:spLocks noChangeArrowheads="1"/>
          </p:cNvSpPr>
          <p:nvPr/>
        </p:nvSpPr>
        <p:spPr bwMode="auto">
          <a:xfrm>
            <a:off x="8485188" y="3467104"/>
            <a:ext cx="381000" cy="106521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2" name="Rectangle 185"/>
          <p:cNvSpPr>
            <a:spLocks noChangeArrowheads="1"/>
          </p:cNvSpPr>
          <p:nvPr/>
        </p:nvSpPr>
        <p:spPr bwMode="auto">
          <a:xfrm>
            <a:off x="8485188" y="3251203"/>
            <a:ext cx="381000" cy="215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3" name="Rectangle 186"/>
          <p:cNvSpPr>
            <a:spLocks noChangeArrowheads="1"/>
          </p:cNvSpPr>
          <p:nvPr/>
        </p:nvSpPr>
        <p:spPr bwMode="auto">
          <a:xfrm>
            <a:off x="9128127" y="3989392"/>
            <a:ext cx="381000" cy="542926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" name="Rectangle 187"/>
          <p:cNvSpPr>
            <a:spLocks noChangeArrowheads="1"/>
          </p:cNvSpPr>
          <p:nvPr/>
        </p:nvSpPr>
        <p:spPr bwMode="auto">
          <a:xfrm>
            <a:off x="9128127" y="3778254"/>
            <a:ext cx="381000" cy="211138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5" name="Rectangle 188"/>
          <p:cNvSpPr>
            <a:spLocks noChangeArrowheads="1"/>
          </p:cNvSpPr>
          <p:nvPr/>
        </p:nvSpPr>
        <p:spPr bwMode="auto">
          <a:xfrm>
            <a:off x="9769479" y="3206753"/>
            <a:ext cx="382588" cy="13255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6" name="Rectangle 189"/>
          <p:cNvSpPr>
            <a:spLocks noChangeArrowheads="1"/>
          </p:cNvSpPr>
          <p:nvPr/>
        </p:nvSpPr>
        <p:spPr bwMode="auto">
          <a:xfrm>
            <a:off x="9769479" y="2990853"/>
            <a:ext cx="382588" cy="215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7" name="Line 190"/>
          <p:cNvSpPr>
            <a:spLocks noChangeShapeType="1"/>
          </p:cNvSpPr>
          <p:nvPr/>
        </p:nvSpPr>
        <p:spPr bwMode="auto">
          <a:xfrm flipV="1">
            <a:off x="2393947" y="712907"/>
            <a:ext cx="0" cy="381952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8" name="Line 191"/>
          <p:cNvSpPr>
            <a:spLocks noChangeShapeType="1"/>
          </p:cNvSpPr>
          <p:nvPr/>
        </p:nvSpPr>
        <p:spPr bwMode="auto">
          <a:xfrm flipH="1">
            <a:off x="2305047" y="4532317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Rectangle 192"/>
          <p:cNvSpPr>
            <a:spLocks noChangeArrowheads="1"/>
          </p:cNvSpPr>
          <p:nvPr/>
        </p:nvSpPr>
        <p:spPr bwMode="auto">
          <a:xfrm rot="16200000">
            <a:off x="2086939" y="433517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00" name="Line 193"/>
          <p:cNvSpPr>
            <a:spLocks noChangeShapeType="1"/>
          </p:cNvSpPr>
          <p:nvPr/>
        </p:nvSpPr>
        <p:spPr bwMode="auto">
          <a:xfrm flipH="1">
            <a:off x="2305047" y="3816354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Rectangle 194"/>
          <p:cNvSpPr>
            <a:spLocks noChangeArrowheads="1"/>
          </p:cNvSpPr>
          <p:nvPr/>
        </p:nvSpPr>
        <p:spPr bwMode="auto">
          <a:xfrm rot="16200000">
            <a:off x="2022819" y="362070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202" name="Line 195"/>
          <p:cNvSpPr>
            <a:spLocks noChangeShapeType="1"/>
          </p:cNvSpPr>
          <p:nvPr/>
        </p:nvSpPr>
        <p:spPr bwMode="auto">
          <a:xfrm flipH="1">
            <a:off x="2305047" y="3097216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Rectangle 196"/>
          <p:cNvSpPr>
            <a:spLocks noChangeArrowheads="1"/>
          </p:cNvSpPr>
          <p:nvPr/>
        </p:nvSpPr>
        <p:spPr bwMode="auto">
          <a:xfrm rot="16200000">
            <a:off x="2022819" y="29000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204" name="Line 197"/>
          <p:cNvSpPr>
            <a:spLocks noChangeShapeType="1"/>
          </p:cNvSpPr>
          <p:nvPr/>
        </p:nvSpPr>
        <p:spPr bwMode="auto">
          <a:xfrm flipH="1">
            <a:off x="2305047" y="2381252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" name="Rectangle 198"/>
          <p:cNvSpPr>
            <a:spLocks noChangeArrowheads="1"/>
          </p:cNvSpPr>
          <p:nvPr/>
        </p:nvSpPr>
        <p:spPr bwMode="auto">
          <a:xfrm rot="16200000">
            <a:off x="2022819" y="218411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06" name="Line 199"/>
          <p:cNvSpPr>
            <a:spLocks noChangeShapeType="1"/>
          </p:cNvSpPr>
          <p:nvPr/>
        </p:nvSpPr>
        <p:spPr bwMode="auto">
          <a:xfrm flipH="1">
            <a:off x="2305047" y="1660527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7" name="Rectangle 200"/>
          <p:cNvSpPr>
            <a:spLocks noChangeArrowheads="1"/>
          </p:cNvSpPr>
          <p:nvPr/>
        </p:nvSpPr>
        <p:spPr bwMode="auto">
          <a:xfrm rot="16200000">
            <a:off x="2022819" y="146338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208" name="Line 201"/>
          <p:cNvSpPr>
            <a:spLocks noChangeShapeType="1"/>
          </p:cNvSpPr>
          <p:nvPr/>
        </p:nvSpPr>
        <p:spPr bwMode="auto">
          <a:xfrm flipH="1">
            <a:off x="2305047" y="946151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9" name="Rectangle 202"/>
          <p:cNvSpPr>
            <a:spLocks noChangeArrowheads="1"/>
          </p:cNvSpPr>
          <p:nvPr/>
        </p:nvSpPr>
        <p:spPr bwMode="auto">
          <a:xfrm rot="16200000">
            <a:off x="2022819" y="74732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210" name="Rectangle 203"/>
          <p:cNvSpPr>
            <a:spLocks noChangeArrowheads="1"/>
          </p:cNvSpPr>
          <p:nvPr/>
        </p:nvSpPr>
        <p:spPr bwMode="auto">
          <a:xfrm rot="16200000">
            <a:off x="-195707" y="2402592"/>
            <a:ext cx="3868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Avg. Tuition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2009-10 ($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1,000)</a:t>
            </a:r>
          </a:p>
        </p:txBody>
      </p:sp>
      <p:sp>
        <p:nvSpPr>
          <p:cNvPr id="211" name="Line 204"/>
          <p:cNvSpPr>
            <a:spLocks noChangeShapeType="1"/>
          </p:cNvSpPr>
          <p:nvPr/>
        </p:nvSpPr>
        <p:spPr bwMode="auto">
          <a:xfrm>
            <a:off x="2393949" y="4532317"/>
            <a:ext cx="806926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2" name="Rectangle 205"/>
          <p:cNvSpPr>
            <a:spLocks noChangeArrowheads="1"/>
          </p:cNvSpPr>
          <p:nvPr/>
        </p:nvSpPr>
        <p:spPr bwMode="auto">
          <a:xfrm rot="18900000">
            <a:off x="1761183" y="4963552"/>
            <a:ext cx="1343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Most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3" name="Rectangle 206"/>
          <p:cNvSpPr>
            <a:spLocks noChangeArrowheads="1"/>
          </p:cNvSpPr>
          <p:nvPr/>
        </p:nvSpPr>
        <p:spPr bwMode="auto">
          <a:xfrm rot="18900000">
            <a:off x="1986724" y="5136590"/>
            <a:ext cx="18322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4" name="Rectangle 207"/>
          <p:cNvSpPr>
            <a:spLocks noChangeArrowheads="1"/>
          </p:cNvSpPr>
          <p:nvPr/>
        </p:nvSpPr>
        <p:spPr bwMode="auto">
          <a:xfrm rot="18900000">
            <a:off x="2948099" y="5009590"/>
            <a:ext cx="14539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" name="Rectangle 208"/>
          <p:cNvSpPr>
            <a:spLocks noChangeArrowheads="1"/>
          </p:cNvSpPr>
          <p:nvPr/>
        </p:nvSpPr>
        <p:spPr bwMode="auto">
          <a:xfrm rot="18900000">
            <a:off x="3383823" y="5096902"/>
            <a:ext cx="16925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6" name="Rectangle 209"/>
          <p:cNvSpPr>
            <a:spLocks noChangeArrowheads="1"/>
          </p:cNvSpPr>
          <p:nvPr/>
        </p:nvSpPr>
        <p:spPr bwMode="auto">
          <a:xfrm rot="18900000">
            <a:off x="4350666" y="4960377"/>
            <a:ext cx="13142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7" name="Rectangle 210"/>
          <p:cNvSpPr>
            <a:spLocks noChangeArrowheads="1"/>
          </p:cNvSpPr>
          <p:nvPr/>
        </p:nvSpPr>
        <p:spPr bwMode="auto">
          <a:xfrm rot="18900000">
            <a:off x="4988665" y="4960377"/>
            <a:ext cx="1324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8" name="Rectangle 211"/>
          <p:cNvSpPr>
            <a:spLocks noChangeArrowheads="1"/>
          </p:cNvSpPr>
          <p:nvPr/>
        </p:nvSpPr>
        <p:spPr bwMode="auto">
          <a:xfrm rot="18900000">
            <a:off x="5959663" y="4822264"/>
            <a:ext cx="945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9" name="Rectangle 212"/>
          <p:cNvSpPr>
            <a:spLocks noChangeArrowheads="1"/>
          </p:cNvSpPr>
          <p:nvPr/>
        </p:nvSpPr>
        <p:spPr bwMode="auto">
          <a:xfrm rot="18900000">
            <a:off x="6267350" y="4963552"/>
            <a:ext cx="1333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Less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0" name="Rectangle 213"/>
          <p:cNvSpPr>
            <a:spLocks noChangeArrowheads="1"/>
          </p:cNvSpPr>
          <p:nvPr/>
        </p:nvSpPr>
        <p:spPr bwMode="auto">
          <a:xfrm rot="18900000">
            <a:off x="6026199" y="5335027"/>
            <a:ext cx="23446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Some or no selectivity, 4-year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1" name="Rectangle 214"/>
          <p:cNvSpPr>
            <a:spLocks noChangeArrowheads="1"/>
          </p:cNvSpPr>
          <p:nvPr/>
        </p:nvSpPr>
        <p:spPr bwMode="auto">
          <a:xfrm rot="18900000">
            <a:off x="7741610" y="4879415"/>
            <a:ext cx="1114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Private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2" name="Rectangle 215"/>
          <p:cNvSpPr>
            <a:spLocks noChangeArrowheads="1"/>
          </p:cNvSpPr>
          <p:nvPr/>
        </p:nvSpPr>
        <p:spPr bwMode="auto">
          <a:xfrm rot="18900000">
            <a:off x="8445210" y="4852427"/>
            <a:ext cx="10451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Public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3" name="Rectangle 216"/>
          <p:cNvSpPr>
            <a:spLocks noChangeArrowheads="1"/>
          </p:cNvSpPr>
          <p:nvPr/>
        </p:nvSpPr>
        <p:spPr bwMode="auto">
          <a:xfrm rot="18900000">
            <a:off x="8876662" y="4946090"/>
            <a:ext cx="1280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For-profit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Rectangle 217"/>
          <p:cNvSpPr>
            <a:spLocks noChangeArrowheads="1"/>
          </p:cNvSpPr>
          <p:nvPr/>
        </p:nvSpPr>
        <p:spPr bwMode="auto">
          <a:xfrm>
            <a:off x="638492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" name="Rectangle 218"/>
          <p:cNvSpPr>
            <a:spLocks noChangeArrowheads="1"/>
          </p:cNvSpPr>
          <p:nvPr/>
        </p:nvSpPr>
        <p:spPr bwMode="auto">
          <a:xfrm>
            <a:off x="7281863" y="812802"/>
            <a:ext cx="865188" cy="227013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6" name="Rectangle 219"/>
          <p:cNvSpPr>
            <a:spLocks noChangeArrowheads="1"/>
          </p:cNvSpPr>
          <p:nvPr/>
        </p:nvSpPr>
        <p:spPr bwMode="auto">
          <a:xfrm>
            <a:off x="7281863" y="1133667"/>
            <a:ext cx="865188" cy="23336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7" name="Rectangle 220"/>
          <p:cNvSpPr>
            <a:spLocks noChangeArrowheads="1"/>
          </p:cNvSpPr>
          <p:nvPr/>
        </p:nvSpPr>
        <p:spPr bwMode="auto">
          <a:xfrm>
            <a:off x="8285290" y="806457"/>
            <a:ext cx="2705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Costs for 20th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pctile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family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8" name="Rectangle 221"/>
          <p:cNvSpPr>
            <a:spLocks noChangeArrowheads="1"/>
          </p:cNvSpPr>
          <p:nvPr/>
        </p:nvSpPr>
        <p:spPr bwMode="auto">
          <a:xfrm>
            <a:off x="8285163" y="1128905"/>
            <a:ext cx="12952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Sticker Price</a:t>
            </a:r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523999" y="103191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86" name="Rectangle 22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9" name="TextBox 92"/>
          <p:cNvSpPr txBox="1"/>
          <p:nvPr/>
        </p:nvSpPr>
        <p:spPr>
          <a:xfrm>
            <a:off x="1524134" y="7625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Costs of Attending Colleges by Selectivity Tier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Low-Income Students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3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86133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944603" y="3947756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6672" y="4063461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Mean Value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of Outcome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42575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21003" y="2286000"/>
            <a:ext cx="838200" cy="76200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STAR Experiment: Impacts </a:t>
            </a:r>
            <a:r>
              <a:rPr lang="en-US" b="1" dirty="0">
                <a:solidFill>
                  <a:srgbClr val="1E2D70"/>
                </a:solidFill>
                <a:ea typeface="ＭＳ Ｐゴシック" charset="-128"/>
              </a:rPr>
              <a:t>of Class </a:t>
            </a:r>
            <a:r>
              <a:rPr lang="en-US" b="1" dirty="0" smtClean="0">
                <a:solidFill>
                  <a:srgbClr val="1E2D70"/>
                </a:solidFill>
                <a:ea typeface="ＭＳ Ｐゴシック" charset="-128"/>
              </a:rPr>
              <a:t>Size</a:t>
            </a:r>
            <a:endParaRPr lang="en-US" b="1" dirty="0">
              <a:solidFill>
                <a:srgbClr val="1E2D70"/>
              </a:solidFill>
              <a:ea typeface="ＭＳ Ｐゴシック" charset="-128"/>
            </a:endParaRPr>
          </a:p>
        </p:txBody>
      </p:sp>
      <p:graphicFrame>
        <p:nvGraphicFramePr>
          <p:cNvPr id="17824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89964"/>
              </p:ext>
            </p:extLst>
          </p:nvPr>
        </p:nvGraphicFramePr>
        <p:xfrm>
          <a:off x="2743201" y="1019175"/>
          <a:ext cx="6609826" cy="3003236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: 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Score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Attendance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Earnings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12700" marR="12700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(3)</a:t>
                      </a:r>
                    </a:p>
                  </a:txBody>
                  <a:tcPr marL="12700" marR="12700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Small Class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4.81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2.02%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-$4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(1.05)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(1.10%)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($327)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Observations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9,939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10,992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of Dep. Var.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48.67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26.4%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$15,912</a:t>
                      </a:r>
                    </a:p>
                  </a:txBody>
                  <a:tcPr marL="12700" marR="12700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21203" y="2286000"/>
            <a:ext cx="838200" cy="76200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1821" y="4800636"/>
            <a:ext cx="6564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95% chance that estimate lies within +/-2 times standard error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 Earnings impact could be as large as </a:t>
            </a:r>
            <a:r>
              <a:rPr lang="en-US" b="1" i="1" dirty="0" smtClean="0">
                <a:sym typeface="Wingdings" panose="05000000000000000000" pitchFamily="2" charset="2"/>
              </a:rPr>
              <a:t>$650 </a:t>
            </a:r>
            <a:r>
              <a:rPr lang="en-US" i="1" dirty="0" smtClean="0">
                <a:sym typeface="Wingdings" panose="05000000000000000000" pitchFamily="2" charset="2"/>
              </a:rPr>
              <a:t>(4% increase)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71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Limitation of STAR experiment: insufficient data to estimate impacts of class size on earnings precisely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Fredriksson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 (2013) use administrative data from Sweden to obtain more precise estimates</a:t>
            </a:r>
          </a:p>
          <a:p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experiment here; instead use a quasi-experimental method: regression discontinuity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Class Size: Quasi-Experimental Evidence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Next, examine where low-income (bottom quartile) and high-income (top quartile) students apply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difference between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college’s median SAT/ACT percentile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student’s SAT/ACT percentile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good of a match is the college for the student’s achievement level, as judged by peers’ test scores?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Applicants to Elite Colleges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22453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5658"/>
            <a:ext cx="7696200" cy="63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plausible explanation: lack of information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Children from high-income families have guidance counselors, relatives, and peers who provide advice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Lower-income students may not have such resources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Test this hypothesis by exploring which types of high-achieving low-income students apply to elite colleges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Compare 8% of students who apply to elite colleges vs. 50% who apply only to non-selective colleges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Many Smart Low-Income Kids </a:t>
            </a:r>
            <a:b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Apply to Elite Colleges?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Level">
  <a:themeElements>
    <a:clrScheme name="5_Level 19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5_Lev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9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10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11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12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13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14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15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16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17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18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19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1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2527</Words>
  <Application>Microsoft Office PowerPoint</Application>
  <PresentationFormat>Widescreen</PresentationFormat>
  <Paragraphs>643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53</vt:i4>
      </vt:variant>
    </vt:vector>
  </HeadingPairs>
  <TitlesOfParts>
    <vt:vector size="88" baseType="lpstr">
      <vt:lpstr>ＭＳ Ｐゴシック</vt:lpstr>
      <vt:lpstr>ＭＳ Ｐゴシック</vt:lpstr>
      <vt:lpstr>Arial</vt:lpstr>
      <vt:lpstr>Calibri</vt:lpstr>
      <vt:lpstr>Calibri Light</vt:lpstr>
      <vt:lpstr>Chalkboard</vt:lpstr>
      <vt:lpstr>cmss10</vt:lpstr>
      <vt:lpstr>CMU Bright</vt:lpstr>
      <vt:lpstr>Garamond</vt:lpstr>
      <vt:lpstr>Helvetica</vt:lpstr>
      <vt:lpstr>Kozuka Gothic Pro M</vt:lpstr>
      <vt:lpstr>Symbol</vt:lpstr>
      <vt:lpstr>Times New Roman</vt:lpstr>
      <vt:lpstr>Verdana</vt:lpstr>
      <vt:lpstr>Wingdings</vt:lpstr>
      <vt:lpstr>Office Theme</vt:lpstr>
      <vt:lpstr>Beamer Slides - Title and Outlines</vt:lpstr>
      <vt:lpstr>6_Office Theme</vt:lpstr>
      <vt:lpstr>1_Beamer Template</vt:lpstr>
      <vt:lpstr>9_Level</vt:lpstr>
      <vt:lpstr>1_Beamer Slides - Title and Outlines</vt:lpstr>
      <vt:lpstr>2_Beamer Template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10_Office Theme</vt:lpstr>
      <vt:lpstr>5_Level</vt:lpstr>
      <vt:lpstr>11_Office Theme</vt:lpstr>
      <vt:lpstr>12_Office Theme</vt:lpstr>
      <vt:lpstr>1_Level</vt:lpstr>
      <vt:lpstr>1_Office Theme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Nationwide District Achievement Variation, 2009-2013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485</cp:revision>
  <dcterms:created xsi:type="dcterms:W3CDTF">2017-01-24T04:59:05Z</dcterms:created>
  <dcterms:modified xsi:type="dcterms:W3CDTF">2017-09-18T18:40:04Z</dcterms:modified>
</cp:coreProperties>
</file>